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74" r:id="rId1"/>
  </p:sldMasterIdLst>
  <p:notesMasterIdLst>
    <p:notesMasterId r:id="rId25"/>
  </p:notesMasterIdLst>
  <p:sldIdLst>
    <p:sldId id="256" r:id="rId2"/>
    <p:sldId id="257" r:id="rId3"/>
    <p:sldId id="271" r:id="rId4"/>
    <p:sldId id="259" r:id="rId5"/>
    <p:sldId id="280" r:id="rId6"/>
    <p:sldId id="272" r:id="rId7"/>
    <p:sldId id="262" r:id="rId8"/>
    <p:sldId id="279" r:id="rId9"/>
    <p:sldId id="263" r:id="rId10"/>
    <p:sldId id="281" r:id="rId11"/>
    <p:sldId id="285" r:id="rId12"/>
    <p:sldId id="264" r:id="rId13"/>
    <p:sldId id="278" r:id="rId14"/>
    <p:sldId id="282" r:id="rId15"/>
    <p:sldId id="283" r:id="rId16"/>
    <p:sldId id="284" r:id="rId17"/>
    <p:sldId id="265" r:id="rId18"/>
    <p:sldId id="273" r:id="rId19"/>
    <p:sldId id="274" r:id="rId20"/>
    <p:sldId id="275" r:id="rId21"/>
    <p:sldId id="277" r:id="rId22"/>
    <p:sldId id="269" r:id="rId23"/>
    <p:sldId id="258" r:id="rId24"/>
  </p:sldIdLst>
  <p:sldSz cx="12192000" cy="6858000"/>
  <p:notesSz cx="7053263" cy="93726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518" autoAdjust="0"/>
    <p:restoredTop sz="84324" autoAdjust="0"/>
  </p:normalViewPr>
  <p:slideViewPr>
    <p:cSldViewPr>
      <p:cViewPr varScale="1">
        <p:scale>
          <a:sx n="81" d="100"/>
          <a:sy n="81" d="100"/>
        </p:scale>
        <p:origin x="408" y="6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3055938"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t" anchorCtr="0" compatLnSpc="1">
            <a:prstTxWarp prst="textNoShape">
              <a:avLst/>
            </a:prstTxWarp>
          </a:bodyPr>
          <a:lstStyle>
            <a:lvl1pPr>
              <a:defRPr sz="1200" b="0"/>
            </a:lvl1pPr>
          </a:lstStyle>
          <a:p>
            <a:pPr>
              <a:defRPr/>
            </a:pPr>
            <a:endParaRPr lang="en-US"/>
          </a:p>
        </p:txBody>
      </p:sp>
      <p:sp>
        <p:nvSpPr>
          <p:cNvPr id="63491" name="Rectangle 3"/>
          <p:cNvSpPr>
            <a:spLocks noGrp="1" noChangeArrowheads="1"/>
          </p:cNvSpPr>
          <p:nvPr>
            <p:ph type="dt" idx="1"/>
          </p:nvPr>
        </p:nvSpPr>
        <p:spPr bwMode="auto">
          <a:xfrm>
            <a:off x="3995738" y="0"/>
            <a:ext cx="3055937"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t" anchorCtr="0" compatLnSpc="1">
            <a:prstTxWarp prst="textNoShape">
              <a:avLst/>
            </a:prstTxWarp>
          </a:bodyPr>
          <a:lstStyle>
            <a:lvl1pPr algn="r">
              <a:defRPr sz="1200" b="0"/>
            </a:lvl1pPr>
          </a:lstStyle>
          <a:p>
            <a:pPr>
              <a:defRPr/>
            </a:pPr>
            <a:endParaRPr lang="en-US"/>
          </a:p>
        </p:txBody>
      </p:sp>
      <p:sp>
        <p:nvSpPr>
          <p:cNvPr id="75780" name="Rectangle 4"/>
          <p:cNvSpPr>
            <a:spLocks noGrp="1" noRot="1" noChangeAspect="1" noChangeArrowheads="1" noTextEdit="1"/>
          </p:cNvSpPr>
          <p:nvPr>
            <p:ph type="sldImg" idx="2"/>
          </p:nvPr>
        </p:nvSpPr>
        <p:spPr bwMode="auto">
          <a:xfrm>
            <a:off x="403225" y="703263"/>
            <a:ext cx="6248400" cy="35147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3493" name="Rectangle 5"/>
          <p:cNvSpPr>
            <a:spLocks noGrp="1" noChangeArrowheads="1"/>
          </p:cNvSpPr>
          <p:nvPr>
            <p:ph type="body" sz="quarter" idx="3"/>
          </p:nvPr>
        </p:nvSpPr>
        <p:spPr bwMode="auto">
          <a:xfrm>
            <a:off x="704850" y="4451350"/>
            <a:ext cx="5643563" cy="421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3494" name="Rectangle 6"/>
          <p:cNvSpPr>
            <a:spLocks noGrp="1" noChangeArrowheads="1"/>
          </p:cNvSpPr>
          <p:nvPr>
            <p:ph type="ftr" sz="quarter" idx="4"/>
          </p:nvPr>
        </p:nvSpPr>
        <p:spPr bwMode="auto">
          <a:xfrm>
            <a:off x="0" y="8902700"/>
            <a:ext cx="3055938"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b" anchorCtr="0" compatLnSpc="1">
            <a:prstTxWarp prst="textNoShape">
              <a:avLst/>
            </a:prstTxWarp>
          </a:bodyPr>
          <a:lstStyle>
            <a:lvl1pPr>
              <a:defRPr sz="1200" b="0"/>
            </a:lvl1pPr>
          </a:lstStyle>
          <a:p>
            <a:pPr>
              <a:defRPr/>
            </a:pPr>
            <a:endParaRPr lang="en-US"/>
          </a:p>
        </p:txBody>
      </p:sp>
      <p:sp>
        <p:nvSpPr>
          <p:cNvPr id="63495" name="Rectangle 7"/>
          <p:cNvSpPr>
            <a:spLocks noGrp="1" noChangeArrowheads="1"/>
          </p:cNvSpPr>
          <p:nvPr>
            <p:ph type="sldNum" sz="quarter" idx="5"/>
          </p:nvPr>
        </p:nvSpPr>
        <p:spPr bwMode="auto">
          <a:xfrm>
            <a:off x="3995738" y="8902700"/>
            <a:ext cx="3055937"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854" tIns="46927" rIns="93854" bIns="46927" numCol="1" anchor="b" anchorCtr="0" compatLnSpc="1">
            <a:prstTxWarp prst="textNoShape">
              <a:avLst/>
            </a:prstTxWarp>
          </a:bodyPr>
          <a:lstStyle>
            <a:lvl1pPr algn="r">
              <a:defRPr sz="1200" b="0"/>
            </a:lvl1pPr>
          </a:lstStyle>
          <a:p>
            <a:fld id="{5FFE27DE-142D-4443-9119-5D0CF204A130}" type="slidenum">
              <a:rPr lang="en-US" altLang="en-US"/>
              <a:pPr/>
              <a:t>‹#›</a:t>
            </a:fld>
            <a:endParaRPr lang="en-US" altLang="en-US"/>
          </a:p>
        </p:txBody>
      </p:sp>
    </p:spTree>
    <p:extLst>
      <p:ext uri="{BB962C8B-B14F-4D97-AF65-F5344CB8AC3E}">
        <p14:creationId xmlns:p14="http://schemas.microsoft.com/office/powerpoint/2010/main" val="4342468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37094b7bd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37094b7bd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056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4225a6013d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4225a6013d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5339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422aa698d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422aa698d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811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fld id="{8747F057-FFF7-4742-BA7C-3A753E68B5B0}" type="datetime1">
              <a:rPr lang="en-IN" smtClean="0"/>
              <a:t>21-12-2023</a:t>
            </a:fld>
            <a:endParaRPr lang="en-US"/>
          </a:p>
        </p:txBody>
      </p:sp>
      <p:sp>
        <p:nvSpPr>
          <p:cNvPr id="5" name="Footer Placeholder 4"/>
          <p:cNvSpPr>
            <a:spLocks noGrp="1"/>
          </p:cNvSpPr>
          <p:nvPr>
            <p:ph type="ftr" sz="quarter" idx="11"/>
          </p:nvPr>
        </p:nvSpPr>
        <p:spPr/>
        <p:txBody>
          <a:bodyPr/>
          <a:lstStyle/>
          <a:p>
            <a:pPr>
              <a:defRPr/>
            </a:pPr>
            <a:r>
              <a:rPr lang="en-US"/>
              <a:t>Dept. of E &amp; CE, DSCE</a:t>
            </a:r>
          </a:p>
        </p:txBody>
      </p:sp>
      <p:sp>
        <p:nvSpPr>
          <p:cNvPr id="6" name="Slide Number Placeholder 5"/>
          <p:cNvSpPr>
            <a:spLocks noGrp="1"/>
          </p:cNvSpPr>
          <p:nvPr>
            <p:ph type="sldNum" sz="quarter" idx="12"/>
          </p:nvPr>
        </p:nvSpPr>
        <p:spPr/>
        <p:txBody>
          <a:bodyPr/>
          <a:lstStyle/>
          <a:p>
            <a:fld id="{B9927487-EC64-49D6-9AFB-D5683ABD5B2C}" type="slidenum">
              <a:rPr lang="en-US" altLang="en-US" smtClean="0"/>
              <a:pPr/>
              <a:t>‹#›</a:t>
            </a:fld>
            <a:endParaRPr lang="en-US" altLang="en-US"/>
          </a:p>
        </p:txBody>
      </p:sp>
    </p:spTree>
    <p:extLst>
      <p:ext uri="{BB962C8B-B14F-4D97-AF65-F5344CB8AC3E}">
        <p14:creationId xmlns:p14="http://schemas.microsoft.com/office/powerpoint/2010/main" val="140117080"/>
      </p:ext>
    </p:extLst>
  </p:cSld>
  <p:clrMapOvr>
    <a:masterClrMapping/>
  </p:clrMapOvr>
  <p:extLst>
    <p:ext uri="{DCECCB84-F9BA-43D5-87BE-67443E8EF086}">
      <p15:sldGuideLst xmlns:p15="http://schemas.microsoft.com/office/powerpoint/2012/main">
        <p15:guide id="1" orient="horz" pos="405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B2450E37-7683-4F80-9B90-506F31B05624}" type="datetime1">
              <a:rPr lang="en-IN" smtClean="0"/>
              <a:t>21-12-2023</a:t>
            </a:fld>
            <a:endParaRPr lang="en-US"/>
          </a:p>
        </p:txBody>
      </p:sp>
      <p:sp>
        <p:nvSpPr>
          <p:cNvPr id="5" name="Footer Placeholder 4"/>
          <p:cNvSpPr>
            <a:spLocks noGrp="1"/>
          </p:cNvSpPr>
          <p:nvPr>
            <p:ph type="ftr" sz="quarter" idx="11"/>
          </p:nvPr>
        </p:nvSpPr>
        <p:spPr/>
        <p:txBody>
          <a:bodyPr/>
          <a:lstStyle/>
          <a:p>
            <a:pPr>
              <a:defRPr/>
            </a:pPr>
            <a:r>
              <a:rPr lang="en-US"/>
              <a:t>Dept. of E &amp; CE, DSCE</a:t>
            </a:r>
          </a:p>
        </p:txBody>
      </p:sp>
      <p:sp>
        <p:nvSpPr>
          <p:cNvPr id="6" name="Slide Number Placeholder 5"/>
          <p:cNvSpPr>
            <a:spLocks noGrp="1"/>
          </p:cNvSpPr>
          <p:nvPr>
            <p:ph type="sldNum" sz="quarter" idx="12"/>
          </p:nvPr>
        </p:nvSpPr>
        <p:spPr/>
        <p:txBody>
          <a:bodyPr/>
          <a:lstStyle/>
          <a:p>
            <a:fld id="{7A4BB41D-5D21-4E88-96FB-75504A47417B}" type="slidenum">
              <a:rPr lang="en-US" altLang="en-US" smtClean="0"/>
              <a:pPr/>
              <a:t>‹#›</a:t>
            </a:fld>
            <a:endParaRPr lang="en-US" altLang="en-US"/>
          </a:p>
        </p:txBody>
      </p:sp>
    </p:spTree>
    <p:extLst>
      <p:ext uri="{BB962C8B-B14F-4D97-AF65-F5344CB8AC3E}">
        <p14:creationId xmlns:p14="http://schemas.microsoft.com/office/powerpoint/2010/main" val="575855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7973D6DC-A105-4773-BED4-72D54AAB481E}" type="datetime1">
              <a:rPr lang="en-IN" smtClean="0"/>
              <a:t>21-12-2023</a:t>
            </a:fld>
            <a:endParaRPr lang="en-US"/>
          </a:p>
        </p:txBody>
      </p:sp>
      <p:sp>
        <p:nvSpPr>
          <p:cNvPr id="5" name="Footer Placeholder 4"/>
          <p:cNvSpPr>
            <a:spLocks noGrp="1"/>
          </p:cNvSpPr>
          <p:nvPr>
            <p:ph type="ftr" sz="quarter" idx="11"/>
          </p:nvPr>
        </p:nvSpPr>
        <p:spPr/>
        <p:txBody>
          <a:bodyPr/>
          <a:lstStyle/>
          <a:p>
            <a:pPr>
              <a:defRPr/>
            </a:pPr>
            <a:r>
              <a:rPr lang="en-US"/>
              <a:t>Dept. of E &amp; CE, DSCE</a:t>
            </a:r>
          </a:p>
        </p:txBody>
      </p:sp>
      <p:sp>
        <p:nvSpPr>
          <p:cNvPr id="6" name="Slide Number Placeholder 5"/>
          <p:cNvSpPr>
            <a:spLocks noGrp="1"/>
          </p:cNvSpPr>
          <p:nvPr>
            <p:ph type="sldNum" sz="quarter" idx="12"/>
          </p:nvPr>
        </p:nvSpPr>
        <p:spPr/>
        <p:txBody>
          <a:bodyPr/>
          <a:lstStyle/>
          <a:p>
            <a:fld id="{C0891531-8353-4BFD-9600-3D8BB5356655}" type="slidenum">
              <a:rPr lang="en-US" altLang="en-US" smtClean="0"/>
              <a:pPr/>
              <a:t>‹#›</a:t>
            </a:fld>
            <a:endParaRPr lang="en-US" altLang="en-US"/>
          </a:p>
        </p:txBody>
      </p:sp>
    </p:spTree>
    <p:extLst>
      <p:ext uri="{BB962C8B-B14F-4D97-AF65-F5344CB8AC3E}">
        <p14:creationId xmlns:p14="http://schemas.microsoft.com/office/powerpoint/2010/main" val="131522647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0"/>
        <p:cNvGrpSpPr/>
        <p:nvPr/>
      </p:nvGrpSpPr>
      <p:grpSpPr>
        <a:xfrm>
          <a:off x="0" y="0"/>
          <a:ext cx="0" cy="0"/>
          <a:chOff x="0" y="0"/>
          <a:chExt cx="0" cy="0"/>
        </a:xfrm>
      </p:grpSpPr>
      <p:sp>
        <p:nvSpPr>
          <p:cNvPr id="51" name="Google Shape;51;p13"/>
          <p:cNvSpPr>
            <a:spLocks noGrp="1"/>
          </p:cNvSpPr>
          <p:nvPr>
            <p:ph type="pic" idx="2"/>
          </p:nvPr>
        </p:nvSpPr>
        <p:spPr>
          <a:xfrm>
            <a:off x="8123333" y="-167"/>
            <a:ext cx="4066400" cy="6858000"/>
          </a:xfrm>
          <a:prstGeom prst="rect">
            <a:avLst/>
          </a:prstGeom>
          <a:noFill/>
          <a:ln>
            <a:noFill/>
          </a:ln>
        </p:spPr>
      </p:sp>
      <p:sp>
        <p:nvSpPr>
          <p:cNvPr id="52" name="Google Shape;52;p13"/>
          <p:cNvSpPr txBox="1">
            <a:spLocks noGrp="1"/>
          </p:cNvSpPr>
          <p:nvPr>
            <p:ph type="title" hasCustomPrompt="1"/>
          </p:nvPr>
        </p:nvSpPr>
        <p:spPr>
          <a:xfrm>
            <a:off x="960000" y="1680668"/>
            <a:ext cx="1700400" cy="763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3" name="Google Shape;53;p13"/>
          <p:cNvSpPr txBox="1">
            <a:spLocks noGrp="1"/>
          </p:cNvSpPr>
          <p:nvPr>
            <p:ph type="subTitle" idx="1"/>
          </p:nvPr>
        </p:nvSpPr>
        <p:spPr>
          <a:xfrm>
            <a:off x="960000" y="3083963"/>
            <a:ext cx="31152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4" name="Google Shape;54;p13"/>
          <p:cNvSpPr txBox="1">
            <a:spLocks noGrp="1"/>
          </p:cNvSpPr>
          <p:nvPr>
            <p:ph type="title" idx="3" hasCustomPrompt="1"/>
          </p:nvPr>
        </p:nvSpPr>
        <p:spPr>
          <a:xfrm>
            <a:off x="4538400" y="1680668"/>
            <a:ext cx="1700400" cy="7636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5" name="Google Shape;55;p13"/>
          <p:cNvSpPr txBox="1">
            <a:spLocks noGrp="1"/>
          </p:cNvSpPr>
          <p:nvPr>
            <p:ph type="subTitle" idx="4"/>
          </p:nvPr>
        </p:nvSpPr>
        <p:spPr>
          <a:xfrm>
            <a:off x="4538400" y="3083963"/>
            <a:ext cx="31152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3"/>
          <p:cNvSpPr txBox="1">
            <a:spLocks noGrp="1"/>
          </p:cNvSpPr>
          <p:nvPr>
            <p:ph type="title" idx="5" hasCustomPrompt="1"/>
          </p:nvPr>
        </p:nvSpPr>
        <p:spPr>
          <a:xfrm>
            <a:off x="960000" y="3968233"/>
            <a:ext cx="17004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7" name="Google Shape;57;p13"/>
          <p:cNvSpPr txBox="1">
            <a:spLocks noGrp="1"/>
          </p:cNvSpPr>
          <p:nvPr>
            <p:ph type="subTitle" idx="6"/>
          </p:nvPr>
        </p:nvSpPr>
        <p:spPr>
          <a:xfrm>
            <a:off x="960000" y="5381065"/>
            <a:ext cx="31152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8" name="Google Shape;58;p13"/>
          <p:cNvSpPr txBox="1">
            <a:spLocks noGrp="1"/>
          </p:cNvSpPr>
          <p:nvPr>
            <p:ph type="title" idx="7" hasCustomPrompt="1"/>
          </p:nvPr>
        </p:nvSpPr>
        <p:spPr>
          <a:xfrm>
            <a:off x="4538400" y="3968233"/>
            <a:ext cx="17004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9" name="Google Shape;59;p13"/>
          <p:cNvSpPr txBox="1">
            <a:spLocks noGrp="1"/>
          </p:cNvSpPr>
          <p:nvPr>
            <p:ph type="subTitle" idx="8"/>
          </p:nvPr>
        </p:nvSpPr>
        <p:spPr>
          <a:xfrm>
            <a:off x="4538400" y="5381065"/>
            <a:ext cx="3115200" cy="763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9"/>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13"/>
          <p:cNvSpPr txBox="1">
            <a:spLocks noGrp="1"/>
          </p:cNvSpPr>
          <p:nvPr>
            <p:ph type="subTitle" idx="13"/>
          </p:nvPr>
        </p:nvSpPr>
        <p:spPr>
          <a:xfrm>
            <a:off x="953467" y="2440833"/>
            <a:ext cx="31152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Maven Pro SemiBold"/>
                <a:ea typeface="Maven Pro SemiBold"/>
                <a:cs typeface="Maven Pro SemiBold"/>
                <a:sym typeface="Maven Pro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62" name="Google Shape;62;p13"/>
          <p:cNvSpPr txBox="1">
            <a:spLocks noGrp="1"/>
          </p:cNvSpPr>
          <p:nvPr>
            <p:ph type="subTitle" idx="14"/>
          </p:nvPr>
        </p:nvSpPr>
        <p:spPr>
          <a:xfrm>
            <a:off x="4538400" y="2440833"/>
            <a:ext cx="31152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Maven Pro SemiBold"/>
                <a:ea typeface="Maven Pro SemiBold"/>
                <a:cs typeface="Maven Pro SemiBold"/>
                <a:sym typeface="Maven Pro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63" name="Google Shape;63;p13"/>
          <p:cNvSpPr txBox="1">
            <a:spLocks noGrp="1"/>
          </p:cNvSpPr>
          <p:nvPr>
            <p:ph type="subTitle" idx="15"/>
          </p:nvPr>
        </p:nvSpPr>
        <p:spPr>
          <a:xfrm>
            <a:off x="953467" y="4731867"/>
            <a:ext cx="31152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Maven Pro SemiBold"/>
                <a:ea typeface="Maven Pro SemiBold"/>
                <a:cs typeface="Maven Pro SemiBold"/>
                <a:sym typeface="Maven Pro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64" name="Google Shape;64;p13"/>
          <p:cNvSpPr txBox="1">
            <a:spLocks noGrp="1"/>
          </p:cNvSpPr>
          <p:nvPr>
            <p:ph type="subTitle" idx="16"/>
          </p:nvPr>
        </p:nvSpPr>
        <p:spPr>
          <a:xfrm>
            <a:off x="4538400" y="4731867"/>
            <a:ext cx="3115200" cy="646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Maven Pro SemiBold"/>
                <a:ea typeface="Maven Pro SemiBold"/>
                <a:cs typeface="Maven Pro SemiBold"/>
                <a:sym typeface="Maven Pro SemiBold"/>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504227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sp>
        <p:nvSpPr>
          <p:cNvPr id="39" name="Google Shape;39;p9"/>
          <p:cNvSpPr txBox="1">
            <a:spLocks noGrp="1"/>
          </p:cNvSpPr>
          <p:nvPr>
            <p:ph type="title"/>
          </p:nvPr>
        </p:nvSpPr>
        <p:spPr>
          <a:xfrm>
            <a:off x="960000" y="624767"/>
            <a:ext cx="10272000" cy="987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667"/>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40" name="Google Shape;40;p9"/>
          <p:cNvSpPr txBox="1">
            <a:spLocks noGrp="1"/>
          </p:cNvSpPr>
          <p:nvPr>
            <p:ph type="subTitle" idx="1"/>
          </p:nvPr>
        </p:nvSpPr>
        <p:spPr>
          <a:xfrm>
            <a:off x="960000" y="1612300"/>
            <a:ext cx="8259600" cy="120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33">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41" name="Google Shape;41;p9"/>
          <p:cNvSpPr>
            <a:spLocks noGrp="1"/>
          </p:cNvSpPr>
          <p:nvPr>
            <p:ph type="pic" idx="2"/>
          </p:nvPr>
        </p:nvSpPr>
        <p:spPr>
          <a:xfrm>
            <a:off x="-67" y="3458067"/>
            <a:ext cx="12192000" cy="3400000"/>
          </a:xfrm>
          <a:prstGeom prst="rect">
            <a:avLst/>
          </a:prstGeom>
          <a:noFill/>
          <a:ln>
            <a:noFill/>
          </a:ln>
        </p:spPr>
      </p:sp>
    </p:spTree>
    <p:extLst>
      <p:ext uri="{BB962C8B-B14F-4D97-AF65-F5344CB8AC3E}">
        <p14:creationId xmlns:p14="http://schemas.microsoft.com/office/powerpoint/2010/main" val="41476737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solidFill>
          <a:schemeClr val="accent1"/>
        </a:solidFill>
        <a:effectLst/>
      </p:bgPr>
    </p:bg>
    <p:spTree>
      <p:nvGrpSpPr>
        <p:cNvPr id="1" name="Shape 80"/>
        <p:cNvGrpSpPr/>
        <p:nvPr/>
      </p:nvGrpSpPr>
      <p:grpSpPr>
        <a:xfrm>
          <a:off x="0" y="0"/>
          <a:ext cx="0" cy="0"/>
          <a:chOff x="0" y="0"/>
          <a:chExt cx="0" cy="0"/>
        </a:xfrm>
      </p:grpSpPr>
      <p:sp>
        <p:nvSpPr>
          <p:cNvPr id="81" name="Google Shape;81;p18"/>
          <p:cNvSpPr txBox="1">
            <a:spLocks noGrp="1"/>
          </p:cNvSpPr>
          <p:nvPr>
            <p:ph type="subTitle" idx="1"/>
          </p:nvPr>
        </p:nvSpPr>
        <p:spPr>
          <a:xfrm>
            <a:off x="2319233" y="1786251"/>
            <a:ext cx="4509600" cy="644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Maven Pro SemiBold"/>
                <a:ea typeface="Maven Pro SemiBold"/>
                <a:cs typeface="Maven Pro SemiBold"/>
                <a:sym typeface="Maven Pro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82" name="Google Shape;82;p18"/>
          <p:cNvSpPr txBox="1">
            <a:spLocks noGrp="1"/>
          </p:cNvSpPr>
          <p:nvPr>
            <p:ph type="subTitle" idx="2"/>
          </p:nvPr>
        </p:nvSpPr>
        <p:spPr>
          <a:xfrm>
            <a:off x="2319233" y="2283317"/>
            <a:ext cx="4509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8"/>
          <p:cNvSpPr txBox="1">
            <a:spLocks noGrp="1"/>
          </p:cNvSpPr>
          <p:nvPr>
            <p:ph type="subTitle" idx="3"/>
          </p:nvPr>
        </p:nvSpPr>
        <p:spPr>
          <a:xfrm>
            <a:off x="2319233" y="3780999"/>
            <a:ext cx="4509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8"/>
          <p:cNvSpPr txBox="1">
            <a:spLocks noGrp="1"/>
          </p:cNvSpPr>
          <p:nvPr>
            <p:ph type="subTitle" idx="4"/>
          </p:nvPr>
        </p:nvSpPr>
        <p:spPr>
          <a:xfrm>
            <a:off x="2319267" y="5279467"/>
            <a:ext cx="4509600" cy="7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8"/>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18"/>
          <p:cNvSpPr txBox="1">
            <a:spLocks noGrp="1"/>
          </p:cNvSpPr>
          <p:nvPr>
            <p:ph type="subTitle" idx="5"/>
          </p:nvPr>
        </p:nvSpPr>
        <p:spPr>
          <a:xfrm>
            <a:off x="2319235" y="3283936"/>
            <a:ext cx="4509600" cy="644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Maven Pro SemiBold"/>
                <a:ea typeface="Maven Pro SemiBold"/>
                <a:cs typeface="Maven Pro SemiBold"/>
                <a:sym typeface="Maven Pro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
        <p:nvSpPr>
          <p:cNvPr id="87" name="Google Shape;87;p18"/>
          <p:cNvSpPr txBox="1">
            <a:spLocks noGrp="1"/>
          </p:cNvSpPr>
          <p:nvPr>
            <p:ph type="subTitle" idx="6"/>
          </p:nvPr>
        </p:nvSpPr>
        <p:spPr>
          <a:xfrm>
            <a:off x="2319236" y="4782405"/>
            <a:ext cx="4509600" cy="6440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667">
                <a:solidFill>
                  <a:schemeClr val="dk1"/>
                </a:solidFill>
                <a:latin typeface="Maven Pro SemiBold"/>
                <a:ea typeface="Maven Pro SemiBold"/>
                <a:cs typeface="Maven Pro SemiBold"/>
                <a:sym typeface="Maven Pro SemiBold"/>
              </a:defRPr>
            </a:lvl1pPr>
            <a:lvl2pPr lvl="1"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2446930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CA40F67E-76C9-4737-8B5B-AB64B634CC2A}" type="datetime1">
              <a:rPr lang="en-IN" smtClean="0"/>
              <a:t>21-12-2023</a:t>
            </a:fld>
            <a:endParaRPr lang="en-US"/>
          </a:p>
        </p:txBody>
      </p:sp>
      <p:sp>
        <p:nvSpPr>
          <p:cNvPr id="5" name="Footer Placeholder 4"/>
          <p:cNvSpPr>
            <a:spLocks noGrp="1"/>
          </p:cNvSpPr>
          <p:nvPr>
            <p:ph type="ftr" sz="quarter" idx="11"/>
          </p:nvPr>
        </p:nvSpPr>
        <p:spPr/>
        <p:txBody>
          <a:bodyPr/>
          <a:lstStyle/>
          <a:p>
            <a:pPr>
              <a:defRPr/>
            </a:pPr>
            <a:r>
              <a:rPr lang="en-US"/>
              <a:t>Dept. of E &amp; CE, DSCE</a:t>
            </a:r>
          </a:p>
        </p:txBody>
      </p:sp>
      <p:sp>
        <p:nvSpPr>
          <p:cNvPr id="6" name="Slide Number Placeholder 5"/>
          <p:cNvSpPr>
            <a:spLocks noGrp="1"/>
          </p:cNvSpPr>
          <p:nvPr>
            <p:ph type="sldNum" sz="quarter" idx="12"/>
          </p:nvPr>
        </p:nvSpPr>
        <p:spPr/>
        <p:txBody>
          <a:bodyPr/>
          <a:lstStyle/>
          <a:p>
            <a:fld id="{7753E4B7-1BB8-421B-9BC0-E4F30ED03168}" type="slidenum">
              <a:rPr lang="en-US" altLang="en-US" smtClean="0"/>
              <a:pPr/>
              <a:t>‹#›</a:t>
            </a:fld>
            <a:endParaRPr lang="en-US" altLang="en-US"/>
          </a:p>
        </p:txBody>
      </p:sp>
    </p:spTree>
    <p:extLst>
      <p:ext uri="{BB962C8B-B14F-4D97-AF65-F5344CB8AC3E}">
        <p14:creationId xmlns:p14="http://schemas.microsoft.com/office/powerpoint/2010/main" val="545755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15473ADE-6807-491C-ABD0-C8D44A114B16}" type="datetime1">
              <a:rPr lang="en-IN" smtClean="0"/>
              <a:t>21-12-2023</a:t>
            </a:fld>
            <a:endParaRPr lang="en-US"/>
          </a:p>
        </p:txBody>
      </p:sp>
      <p:sp>
        <p:nvSpPr>
          <p:cNvPr id="5" name="Footer Placeholder 4"/>
          <p:cNvSpPr>
            <a:spLocks noGrp="1"/>
          </p:cNvSpPr>
          <p:nvPr>
            <p:ph type="ftr" sz="quarter" idx="11"/>
          </p:nvPr>
        </p:nvSpPr>
        <p:spPr/>
        <p:txBody>
          <a:bodyPr/>
          <a:lstStyle/>
          <a:p>
            <a:pPr>
              <a:defRPr/>
            </a:pPr>
            <a:r>
              <a:rPr lang="en-US"/>
              <a:t>Dept. of E &amp; CE, DSCE</a:t>
            </a:r>
          </a:p>
        </p:txBody>
      </p:sp>
      <p:sp>
        <p:nvSpPr>
          <p:cNvPr id="6" name="Slide Number Placeholder 5"/>
          <p:cNvSpPr>
            <a:spLocks noGrp="1"/>
          </p:cNvSpPr>
          <p:nvPr>
            <p:ph type="sldNum" sz="quarter" idx="12"/>
          </p:nvPr>
        </p:nvSpPr>
        <p:spPr/>
        <p:txBody>
          <a:bodyPr/>
          <a:lstStyle/>
          <a:p>
            <a:fld id="{D31D5DA4-F4D5-4B43-AEBC-4CDB565D4A05}" type="slidenum">
              <a:rPr lang="en-US" altLang="en-US" smtClean="0"/>
              <a:pPr/>
              <a:t>‹#›</a:t>
            </a:fld>
            <a:endParaRPr lang="en-US" altLang="en-US"/>
          </a:p>
        </p:txBody>
      </p:sp>
    </p:spTree>
    <p:extLst>
      <p:ext uri="{BB962C8B-B14F-4D97-AF65-F5344CB8AC3E}">
        <p14:creationId xmlns:p14="http://schemas.microsoft.com/office/powerpoint/2010/main" val="2508198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E8A41954-9E2F-43F2-9DB3-3C05D74D3D53}" type="datetime1">
              <a:rPr lang="en-IN" smtClean="0"/>
              <a:t>21-12-2023</a:t>
            </a:fld>
            <a:endParaRPr lang="en-US"/>
          </a:p>
        </p:txBody>
      </p:sp>
      <p:sp>
        <p:nvSpPr>
          <p:cNvPr id="6" name="Footer Placeholder 5"/>
          <p:cNvSpPr>
            <a:spLocks noGrp="1"/>
          </p:cNvSpPr>
          <p:nvPr>
            <p:ph type="ftr" sz="quarter" idx="11"/>
          </p:nvPr>
        </p:nvSpPr>
        <p:spPr/>
        <p:txBody>
          <a:bodyPr/>
          <a:lstStyle/>
          <a:p>
            <a:pPr>
              <a:defRPr/>
            </a:pPr>
            <a:r>
              <a:rPr lang="en-US"/>
              <a:t>Dept. of E &amp; CE, DSCE</a:t>
            </a:r>
          </a:p>
        </p:txBody>
      </p:sp>
      <p:sp>
        <p:nvSpPr>
          <p:cNvPr id="7" name="Slide Number Placeholder 6"/>
          <p:cNvSpPr>
            <a:spLocks noGrp="1"/>
          </p:cNvSpPr>
          <p:nvPr>
            <p:ph type="sldNum" sz="quarter" idx="12"/>
          </p:nvPr>
        </p:nvSpPr>
        <p:spPr/>
        <p:txBody>
          <a:bodyPr/>
          <a:lstStyle/>
          <a:p>
            <a:fld id="{4DE13501-CA67-4BE4-9124-12BF297F78BC}" type="slidenum">
              <a:rPr lang="en-US" altLang="en-US" smtClean="0"/>
              <a:pPr/>
              <a:t>‹#›</a:t>
            </a:fld>
            <a:endParaRPr lang="en-US" altLang="en-US"/>
          </a:p>
        </p:txBody>
      </p:sp>
    </p:spTree>
    <p:extLst>
      <p:ext uri="{BB962C8B-B14F-4D97-AF65-F5344CB8AC3E}">
        <p14:creationId xmlns:p14="http://schemas.microsoft.com/office/powerpoint/2010/main" val="1177124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B160F42F-57E1-413E-B1CE-3BF43AC8A29F}" type="datetime1">
              <a:rPr lang="en-IN" smtClean="0"/>
              <a:t>21-12-2023</a:t>
            </a:fld>
            <a:endParaRPr lang="en-US"/>
          </a:p>
        </p:txBody>
      </p:sp>
      <p:sp>
        <p:nvSpPr>
          <p:cNvPr id="8" name="Footer Placeholder 7"/>
          <p:cNvSpPr>
            <a:spLocks noGrp="1"/>
          </p:cNvSpPr>
          <p:nvPr>
            <p:ph type="ftr" sz="quarter" idx="11"/>
          </p:nvPr>
        </p:nvSpPr>
        <p:spPr/>
        <p:txBody>
          <a:bodyPr/>
          <a:lstStyle/>
          <a:p>
            <a:pPr>
              <a:defRPr/>
            </a:pPr>
            <a:r>
              <a:rPr lang="en-US"/>
              <a:t>Dept. of E &amp; CE, DSCE</a:t>
            </a:r>
          </a:p>
        </p:txBody>
      </p:sp>
      <p:sp>
        <p:nvSpPr>
          <p:cNvPr id="9" name="Slide Number Placeholder 8"/>
          <p:cNvSpPr>
            <a:spLocks noGrp="1"/>
          </p:cNvSpPr>
          <p:nvPr>
            <p:ph type="sldNum" sz="quarter" idx="12"/>
          </p:nvPr>
        </p:nvSpPr>
        <p:spPr/>
        <p:txBody>
          <a:bodyPr/>
          <a:lstStyle/>
          <a:p>
            <a:fld id="{878E04DC-929A-4AF4-8185-1A2C09BE4057}" type="slidenum">
              <a:rPr lang="en-US" altLang="en-US" smtClean="0"/>
              <a:pPr/>
              <a:t>‹#›</a:t>
            </a:fld>
            <a:endParaRPr lang="en-US" altLang="en-US"/>
          </a:p>
        </p:txBody>
      </p:sp>
    </p:spTree>
    <p:extLst>
      <p:ext uri="{BB962C8B-B14F-4D97-AF65-F5344CB8AC3E}">
        <p14:creationId xmlns:p14="http://schemas.microsoft.com/office/powerpoint/2010/main" val="3750965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6E7D1905-E262-4EBB-B353-7A5574037C34}" type="datetime1">
              <a:rPr lang="en-IN" smtClean="0"/>
              <a:t>21-12-2023</a:t>
            </a:fld>
            <a:endParaRPr lang="en-US"/>
          </a:p>
        </p:txBody>
      </p:sp>
      <p:sp>
        <p:nvSpPr>
          <p:cNvPr id="4" name="Footer Placeholder 3"/>
          <p:cNvSpPr>
            <a:spLocks noGrp="1"/>
          </p:cNvSpPr>
          <p:nvPr>
            <p:ph type="ftr" sz="quarter" idx="11"/>
          </p:nvPr>
        </p:nvSpPr>
        <p:spPr/>
        <p:txBody>
          <a:bodyPr/>
          <a:lstStyle/>
          <a:p>
            <a:pPr>
              <a:defRPr/>
            </a:pPr>
            <a:r>
              <a:rPr lang="en-US"/>
              <a:t>Dept. of E &amp; CE, DSCE</a:t>
            </a:r>
          </a:p>
        </p:txBody>
      </p:sp>
      <p:sp>
        <p:nvSpPr>
          <p:cNvPr id="5" name="Slide Number Placeholder 4"/>
          <p:cNvSpPr>
            <a:spLocks noGrp="1"/>
          </p:cNvSpPr>
          <p:nvPr>
            <p:ph type="sldNum" sz="quarter" idx="12"/>
          </p:nvPr>
        </p:nvSpPr>
        <p:spPr/>
        <p:txBody>
          <a:bodyPr/>
          <a:lstStyle/>
          <a:p>
            <a:fld id="{A3BDCFF6-A3D4-45F9-990C-0C70C8A0E6DD}" type="slidenum">
              <a:rPr lang="en-US" altLang="en-US" smtClean="0"/>
              <a:pPr/>
              <a:t>‹#›</a:t>
            </a:fld>
            <a:endParaRPr lang="en-US" altLang="en-US"/>
          </a:p>
        </p:txBody>
      </p:sp>
    </p:spTree>
    <p:extLst>
      <p:ext uri="{BB962C8B-B14F-4D97-AF65-F5344CB8AC3E}">
        <p14:creationId xmlns:p14="http://schemas.microsoft.com/office/powerpoint/2010/main" val="9034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2D5FFD78-2B41-4937-8DDC-2AC2894CC81D}" type="datetime1">
              <a:rPr lang="en-IN" smtClean="0"/>
              <a:t>21-12-2023</a:t>
            </a:fld>
            <a:endParaRPr lang="en-US"/>
          </a:p>
        </p:txBody>
      </p:sp>
      <p:sp>
        <p:nvSpPr>
          <p:cNvPr id="3" name="Footer Placeholder 2"/>
          <p:cNvSpPr>
            <a:spLocks noGrp="1"/>
          </p:cNvSpPr>
          <p:nvPr>
            <p:ph type="ftr" sz="quarter" idx="11"/>
          </p:nvPr>
        </p:nvSpPr>
        <p:spPr/>
        <p:txBody>
          <a:bodyPr/>
          <a:lstStyle/>
          <a:p>
            <a:pPr>
              <a:defRPr/>
            </a:pPr>
            <a:r>
              <a:rPr lang="en-US"/>
              <a:t>Dept. of E &amp; CE, DSCE</a:t>
            </a:r>
          </a:p>
        </p:txBody>
      </p:sp>
      <p:sp>
        <p:nvSpPr>
          <p:cNvPr id="4" name="Slide Number Placeholder 3"/>
          <p:cNvSpPr>
            <a:spLocks noGrp="1"/>
          </p:cNvSpPr>
          <p:nvPr>
            <p:ph type="sldNum" sz="quarter" idx="12"/>
          </p:nvPr>
        </p:nvSpPr>
        <p:spPr/>
        <p:txBody>
          <a:bodyPr/>
          <a:lstStyle/>
          <a:p>
            <a:fld id="{61B5AB7C-B9B8-4808-BD85-49D8C8998859}" type="slidenum">
              <a:rPr lang="en-US" altLang="en-US" smtClean="0"/>
              <a:pPr/>
              <a:t>‹#›</a:t>
            </a:fld>
            <a:endParaRPr lang="en-US" altLang="en-US"/>
          </a:p>
        </p:txBody>
      </p:sp>
    </p:spTree>
    <p:extLst>
      <p:ext uri="{BB962C8B-B14F-4D97-AF65-F5344CB8AC3E}">
        <p14:creationId xmlns:p14="http://schemas.microsoft.com/office/powerpoint/2010/main" val="4050042734"/>
      </p:ext>
    </p:extLst>
  </p:cSld>
  <p:clrMapOvr>
    <a:masterClrMapping/>
  </p:clrMapOvr>
  <p:extLst>
    <p:ext uri="{DCECCB84-F9BA-43D5-87BE-67443E8EF086}">
      <p15:sldGuideLst xmlns:p15="http://schemas.microsoft.com/office/powerpoint/2012/main">
        <p15:guide id="1" pos="7200" userDrawn="1">
          <p15:clr>
            <a:srgbClr val="FBAE40"/>
          </p15:clr>
        </p15:guide>
        <p15:guide id="2" pos="540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DF2F8495-4C67-42C7-BB5D-7561F727FA73}" type="datetime1">
              <a:rPr lang="en-IN" smtClean="0"/>
              <a:t>21-12-2023</a:t>
            </a:fld>
            <a:endParaRPr lang="en-US"/>
          </a:p>
        </p:txBody>
      </p:sp>
      <p:sp>
        <p:nvSpPr>
          <p:cNvPr id="6" name="Footer Placeholder 5"/>
          <p:cNvSpPr>
            <a:spLocks noGrp="1"/>
          </p:cNvSpPr>
          <p:nvPr>
            <p:ph type="ftr" sz="quarter" idx="11"/>
          </p:nvPr>
        </p:nvSpPr>
        <p:spPr/>
        <p:txBody>
          <a:bodyPr/>
          <a:lstStyle/>
          <a:p>
            <a:pPr>
              <a:defRPr/>
            </a:pPr>
            <a:r>
              <a:rPr lang="en-US"/>
              <a:t>Dept. of E &amp; CE, DSCE</a:t>
            </a:r>
          </a:p>
        </p:txBody>
      </p:sp>
      <p:sp>
        <p:nvSpPr>
          <p:cNvPr id="7" name="Slide Number Placeholder 6"/>
          <p:cNvSpPr>
            <a:spLocks noGrp="1"/>
          </p:cNvSpPr>
          <p:nvPr>
            <p:ph type="sldNum" sz="quarter" idx="12"/>
          </p:nvPr>
        </p:nvSpPr>
        <p:spPr/>
        <p:txBody>
          <a:bodyPr/>
          <a:lstStyle/>
          <a:p>
            <a:fld id="{049DCE39-4001-409C-A1D0-890191E68975}" type="slidenum">
              <a:rPr lang="en-US" altLang="en-US" smtClean="0"/>
              <a:pPr/>
              <a:t>‹#›</a:t>
            </a:fld>
            <a:endParaRPr lang="en-US" altLang="en-US"/>
          </a:p>
        </p:txBody>
      </p:sp>
    </p:spTree>
    <p:extLst>
      <p:ext uri="{BB962C8B-B14F-4D97-AF65-F5344CB8AC3E}">
        <p14:creationId xmlns:p14="http://schemas.microsoft.com/office/powerpoint/2010/main" val="59003955"/>
      </p:ext>
    </p:extLst>
  </p:cSld>
  <p:clrMapOvr>
    <a:masterClrMapping/>
  </p:clrMapOvr>
  <p:extLst>
    <p:ext uri="{DCECCB84-F9BA-43D5-87BE-67443E8EF086}">
      <p15:sldGuideLst xmlns:p15="http://schemas.microsoft.com/office/powerpoint/2012/main">
        <p15:guide id="1" pos="7200" userDrawn="1">
          <p15:clr>
            <a:srgbClr val="FBAE40"/>
          </p15:clr>
        </p15:guide>
        <p15:guide id="2" pos="540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F6DE8D8F-4121-4916-91F3-786F68B7CD54}" type="datetime1">
              <a:rPr lang="en-IN" smtClean="0"/>
              <a:t>21-12-2023</a:t>
            </a:fld>
            <a:endParaRPr lang="en-US"/>
          </a:p>
        </p:txBody>
      </p:sp>
      <p:sp>
        <p:nvSpPr>
          <p:cNvPr id="6" name="Footer Placeholder 5"/>
          <p:cNvSpPr>
            <a:spLocks noGrp="1"/>
          </p:cNvSpPr>
          <p:nvPr>
            <p:ph type="ftr" sz="quarter" idx="11"/>
          </p:nvPr>
        </p:nvSpPr>
        <p:spPr/>
        <p:txBody>
          <a:bodyPr/>
          <a:lstStyle/>
          <a:p>
            <a:pPr>
              <a:defRPr/>
            </a:pPr>
            <a:r>
              <a:rPr lang="en-US"/>
              <a:t>Dept. of E &amp; CE, DSCE</a:t>
            </a:r>
          </a:p>
        </p:txBody>
      </p:sp>
      <p:sp>
        <p:nvSpPr>
          <p:cNvPr id="7" name="Slide Number Placeholder 6"/>
          <p:cNvSpPr>
            <a:spLocks noGrp="1"/>
          </p:cNvSpPr>
          <p:nvPr>
            <p:ph type="sldNum" sz="quarter" idx="12"/>
          </p:nvPr>
        </p:nvSpPr>
        <p:spPr/>
        <p:txBody>
          <a:bodyPr/>
          <a:lstStyle/>
          <a:p>
            <a:fld id="{D3715090-9D78-43CC-9255-D096E7A8FA55}" type="slidenum">
              <a:rPr lang="en-US" altLang="en-US" smtClean="0"/>
              <a:pPr/>
              <a:t>‹#›</a:t>
            </a:fld>
            <a:endParaRPr lang="en-US" altLang="en-US"/>
          </a:p>
        </p:txBody>
      </p:sp>
    </p:spTree>
    <p:extLst>
      <p:ext uri="{BB962C8B-B14F-4D97-AF65-F5344CB8AC3E}">
        <p14:creationId xmlns:p14="http://schemas.microsoft.com/office/powerpoint/2010/main" val="108209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ADCA2186-119F-4FC4-A24B-B5ED3DEE9BA0}" type="datetime1">
              <a:rPr lang="en-IN" smtClean="0"/>
              <a:t>21-12-2023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Dept. of E &amp; CE, DSCE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60C0DE-C484-4112-B95C-85EE94FFFCC1}" type="slidenum">
              <a:rPr lang="en-US" altLang="en-US" smtClean="0"/>
              <a:pPr/>
              <a:t>‹#›</a:t>
            </a:fld>
            <a:endParaRPr lang="en-US" altLang="en-US"/>
          </a:p>
        </p:txBody>
      </p:sp>
    </p:spTree>
    <p:extLst>
      <p:ext uri="{BB962C8B-B14F-4D97-AF65-F5344CB8AC3E}">
        <p14:creationId xmlns:p14="http://schemas.microsoft.com/office/powerpoint/2010/main" val="4122094969"/>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464" userDrawn="1">
          <p15:clr>
            <a:srgbClr val="F26B43"/>
          </p15:clr>
        </p15:guide>
        <p15:guide id="2" pos="5888" userDrawn="1">
          <p15:clr>
            <a:srgbClr val="F26B43"/>
          </p15:clr>
        </p15:guide>
        <p15:guide id="3" pos="6400" userDrawn="1">
          <p15:clr>
            <a:srgbClr val="F26B43"/>
          </p15:clr>
        </p15:guide>
        <p15:guide id="4" pos="9824" userDrawn="1">
          <p15:clr>
            <a:srgbClr val="F26B43"/>
          </p15:clr>
        </p15:guide>
        <p15:guide id="5" pos="320" userDrawn="1">
          <p15:clr>
            <a:srgbClr val="F26B43"/>
          </p15:clr>
        </p15:guide>
        <p15:guide id="6" pos="1848" userDrawn="1">
          <p15:clr>
            <a:srgbClr val="F26B43"/>
          </p15:clr>
        </p15:guide>
        <p15:guide id="7" orient="horz" pos="3960" userDrawn="1">
          <p15:clr>
            <a:srgbClr val="F26B43"/>
          </p15:clr>
        </p15:guide>
        <p15:guide id="8" orient="horz" pos="3840" userDrawn="1">
          <p15:clr>
            <a:srgbClr val="F26B43"/>
          </p15:clr>
        </p15:guide>
        <p15:guide id="9" pos="4416" userDrawn="1">
          <p15:clr>
            <a:srgbClr val="F26B43"/>
          </p15:clr>
        </p15:guide>
        <p15:guide id="10" pos="4800" userDrawn="1">
          <p15:clr>
            <a:srgbClr val="F26B43"/>
          </p15:clr>
        </p15:guide>
        <p15:guide id="11" orient="horz" pos="360" userDrawn="1">
          <p15:clr>
            <a:srgbClr val="F26B43"/>
          </p15:clr>
        </p15:guide>
        <p15:guide id="12" pos="7368" userDrawn="1">
          <p15:clr>
            <a:srgbClr val="F26B43"/>
          </p15:clr>
        </p15:guide>
        <p15:guide id="13" pos="240" userDrawn="1">
          <p15:clr>
            <a:srgbClr val="F26B43"/>
          </p15:clr>
        </p15:guide>
        <p15:guide id="14"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6"/>
          <p:cNvSpPr>
            <a:spLocks noChangeArrowheads="1"/>
          </p:cNvSpPr>
          <p:nvPr/>
        </p:nvSpPr>
        <p:spPr bwMode="auto">
          <a:xfrm>
            <a:off x="-272890" y="2813603"/>
            <a:ext cx="1208389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IN" altLang="en-US" sz="3600" u="sng" dirty="0">
                <a:latin typeface="Monotype Corsiva" panose="03010101010201010101" pitchFamily="66" charset="0"/>
                <a:cs typeface="Times New Roman" panose="02020603050405020304" pitchFamily="18" charset="0"/>
              </a:rPr>
              <a:t>HeartSage: An Advanced ML Predictive Analytics System for Cardiovascular Health</a:t>
            </a:r>
          </a:p>
        </p:txBody>
      </p:sp>
      <p:sp>
        <p:nvSpPr>
          <p:cNvPr id="2052" name="Text Box 4"/>
          <p:cNvSpPr txBox="1">
            <a:spLocks noChangeArrowheads="1"/>
          </p:cNvSpPr>
          <p:nvPr/>
        </p:nvSpPr>
        <p:spPr bwMode="auto">
          <a:xfrm>
            <a:off x="8169156" y="5867400"/>
            <a:ext cx="240713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dirty="0">
                <a:latin typeface="Times New Roman" panose="02020603050405020304" pitchFamily="18" charset="0"/>
              </a:rPr>
              <a:t>Dr. Suma M R</a:t>
            </a:r>
          </a:p>
          <a:p>
            <a:pPr algn="ctr" eaLnBrk="1" hangingPunct="1"/>
            <a:r>
              <a:rPr lang="en-US" altLang="en-US" sz="2000" dirty="0">
                <a:latin typeface="Times New Roman" panose="02020603050405020304" pitchFamily="18" charset="0"/>
              </a:rPr>
              <a:t>Asst. Professor</a:t>
            </a:r>
          </a:p>
        </p:txBody>
      </p:sp>
      <p:sp>
        <p:nvSpPr>
          <p:cNvPr id="5" name="Text Box 4"/>
          <p:cNvSpPr txBox="1">
            <a:spLocks noChangeArrowheads="1"/>
          </p:cNvSpPr>
          <p:nvPr/>
        </p:nvSpPr>
        <p:spPr bwMode="auto">
          <a:xfrm>
            <a:off x="328224" y="3889173"/>
            <a:ext cx="11811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1" hangingPunct="1"/>
            <a:r>
              <a:rPr lang="en-US" altLang="en-US" sz="2400" dirty="0">
                <a:latin typeface="Times New Roman" panose="02020603050405020304" pitchFamily="18" charset="0"/>
              </a:rPr>
              <a:t>USN : 1DS20EC116 (Sec-B)   Name : NEERAJ JAIN </a:t>
            </a:r>
          </a:p>
          <a:p>
            <a:pPr eaLnBrk="1" hangingPunct="1"/>
            <a:r>
              <a:rPr lang="en-US" altLang="en-US" sz="2400" dirty="0">
                <a:latin typeface="Times New Roman" panose="02020603050405020304" pitchFamily="18" charset="0"/>
              </a:rPr>
              <a:t>USN : 1DS20EC197 (Sec-D)   Name : SMARAK MISHRA</a:t>
            </a:r>
          </a:p>
          <a:p>
            <a:pPr eaLnBrk="1" hangingPunct="1"/>
            <a:r>
              <a:rPr lang="en-US" altLang="en-US" sz="2400" dirty="0">
                <a:latin typeface="Times New Roman" panose="02020603050405020304" pitchFamily="18" charset="0"/>
              </a:rPr>
              <a:t>USN : 1DS20EC214 (Sec-D)   Name : SURYANSH DEVASTHALI</a:t>
            </a:r>
          </a:p>
          <a:p>
            <a:pPr eaLnBrk="1" hangingPunct="1"/>
            <a:r>
              <a:rPr lang="en-US" altLang="en-US" sz="2400" dirty="0">
                <a:latin typeface="Times New Roman" panose="02020603050405020304" pitchFamily="18" charset="0"/>
              </a:rPr>
              <a:t>USN : 1DS20EC215 (Sec-D)   Name : SURYANSH SAHA</a:t>
            </a:r>
          </a:p>
        </p:txBody>
      </p:sp>
      <p:sp>
        <p:nvSpPr>
          <p:cNvPr id="17" name="Text Box 4">
            <a:extLst>
              <a:ext uri="{FF2B5EF4-FFF2-40B4-BE49-F238E27FC236}">
                <a16:creationId xmlns:a16="http://schemas.microsoft.com/office/drawing/2014/main" id="{48CB1511-EB88-42BF-9170-EE17BEB9E6AC}"/>
              </a:ext>
            </a:extLst>
          </p:cNvPr>
          <p:cNvSpPr txBox="1">
            <a:spLocks noChangeArrowheads="1"/>
          </p:cNvSpPr>
          <p:nvPr/>
        </p:nvSpPr>
        <p:spPr bwMode="auto">
          <a:xfrm>
            <a:off x="8590043" y="2163202"/>
            <a:ext cx="3592222"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eaLnBrk="1" hangingPunct="1"/>
            <a:r>
              <a:rPr lang="en-US" altLang="en-US" sz="2000" dirty="0">
                <a:latin typeface="Times New Roman" panose="02020603050405020304" pitchFamily="18" charset="0"/>
              </a:rPr>
              <a:t>Project Batch No. : B-35 </a:t>
            </a:r>
          </a:p>
          <a:p>
            <a:pPr eaLnBrk="1" hangingPunct="1"/>
            <a:r>
              <a:rPr lang="en-US" altLang="en-US" sz="2000" dirty="0">
                <a:latin typeface="Times New Roman" panose="02020603050405020304" pitchFamily="18" charset="0"/>
              </a:rPr>
              <a:t>Subject code : 19EC7ICPR1</a:t>
            </a:r>
          </a:p>
          <a:p>
            <a:pPr algn="ctr" eaLnBrk="1" hangingPunct="1"/>
            <a:endParaRPr lang="en-US" altLang="en-US" sz="2800" dirty="0">
              <a:latin typeface="Times New Roman" panose="02020603050405020304" pitchFamily="18" charset="0"/>
            </a:endParaRPr>
          </a:p>
        </p:txBody>
      </p:sp>
      <p:grpSp>
        <p:nvGrpSpPr>
          <p:cNvPr id="16" name="Group 15">
            <a:extLst>
              <a:ext uri="{FF2B5EF4-FFF2-40B4-BE49-F238E27FC236}">
                <a16:creationId xmlns:a16="http://schemas.microsoft.com/office/drawing/2014/main" id="{8FD8C805-5F30-4FDA-9D8E-471F62A51669}"/>
              </a:ext>
            </a:extLst>
          </p:cNvPr>
          <p:cNvGrpSpPr/>
          <p:nvPr/>
        </p:nvGrpSpPr>
        <p:grpSpPr>
          <a:xfrm>
            <a:off x="76200" y="10984"/>
            <a:ext cx="11995968" cy="2209095"/>
            <a:chOff x="-45444" y="-69629"/>
            <a:chExt cx="12177439" cy="2213241"/>
          </a:xfrm>
        </p:grpSpPr>
        <p:grpSp>
          <p:nvGrpSpPr>
            <p:cNvPr id="14" name="Group 13">
              <a:extLst>
                <a:ext uri="{FF2B5EF4-FFF2-40B4-BE49-F238E27FC236}">
                  <a16:creationId xmlns:a16="http://schemas.microsoft.com/office/drawing/2014/main" id="{455F408B-454C-40B8-8DC4-AFF0D32EC448}"/>
                </a:ext>
              </a:extLst>
            </p:cNvPr>
            <p:cNvGrpSpPr/>
            <p:nvPr/>
          </p:nvGrpSpPr>
          <p:grpSpPr>
            <a:xfrm>
              <a:off x="-45444" y="-69629"/>
              <a:ext cx="12161243" cy="1266145"/>
              <a:chOff x="-45444" y="-69629"/>
              <a:chExt cx="12161243" cy="1266145"/>
            </a:xfrm>
          </p:grpSpPr>
          <p:sp>
            <p:nvSpPr>
              <p:cNvPr id="2" name="Rectangle 1"/>
              <p:cNvSpPr/>
              <p:nvPr/>
            </p:nvSpPr>
            <p:spPr>
              <a:xfrm>
                <a:off x="2491784" y="25774"/>
                <a:ext cx="7482840" cy="801721"/>
              </a:xfrm>
              <a:prstGeom prst="rect">
                <a:avLst/>
              </a:prstGeom>
              <a:solidFill>
                <a:schemeClr val="accent5">
                  <a:lumMod val="40000"/>
                  <a:lumOff val="60000"/>
                </a:schemeClr>
              </a:solidFill>
              <a:ln>
                <a:solidFill>
                  <a:schemeClr val="tx1"/>
                </a:solidFill>
              </a:ln>
            </p:spPr>
            <p:txBody>
              <a:bodyPr wrap="square">
                <a:spAutoFit/>
              </a:bodyPr>
              <a:lstStyle/>
              <a:p>
                <a:pPr algn="ctr" eaLnBrk="1" hangingPunct="1"/>
                <a:r>
                  <a:rPr lang="en-US" altLang="en-US" sz="2200" dirty="0">
                    <a:solidFill>
                      <a:srgbClr val="FF0000"/>
                    </a:solidFill>
                    <a:latin typeface="Bookman Old Style" panose="02050604050505020204" pitchFamily="18" charset="0"/>
                  </a:rPr>
                  <a:t>Selection Phase Project Synopsis Presentation</a:t>
                </a:r>
              </a:p>
              <a:p>
                <a:pPr algn="ctr" eaLnBrk="1" hangingPunct="1"/>
                <a:r>
                  <a:rPr lang="en-US" altLang="en-US" sz="2400" dirty="0">
                    <a:solidFill>
                      <a:srgbClr val="FF0000"/>
                    </a:solidFill>
                    <a:latin typeface="Bookman Old Style" panose="02050604050505020204" pitchFamily="18" charset="0"/>
                  </a:rPr>
                  <a:t>OCTOBER 2023</a:t>
                </a:r>
              </a:p>
            </p:txBody>
          </p:sp>
          <p:grpSp>
            <p:nvGrpSpPr>
              <p:cNvPr id="6" name="Group 5">
                <a:extLst>
                  <a:ext uri="{FF2B5EF4-FFF2-40B4-BE49-F238E27FC236}">
                    <a16:creationId xmlns:a16="http://schemas.microsoft.com/office/drawing/2014/main" id="{DE78C14F-72BB-4867-B145-DC419171913F}"/>
                  </a:ext>
                </a:extLst>
              </p:cNvPr>
              <p:cNvGrpSpPr/>
              <p:nvPr/>
            </p:nvGrpSpPr>
            <p:grpSpPr>
              <a:xfrm>
                <a:off x="-45444" y="15678"/>
                <a:ext cx="2301054" cy="1180838"/>
                <a:chOff x="31541" y="22579"/>
                <a:chExt cx="2286208" cy="1108199"/>
              </a:xfrm>
            </p:grpSpPr>
            <p:pic>
              <p:nvPicPr>
                <p:cNvPr id="9" name="Picture 8"/>
                <p:cNvPicPr/>
                <p:nvPr/>
              </p:nvPicPr>
              <p:blipFill rotWithShape="1">
                <a:blip r:embed="rId2">
                  <a:extLst>
                    <a:ext uri="{28A0092B-C50C-407E-A947-70E740481C1C}">
                      <a14:useLocalDpi xmlns:a14="http://schemas.microsoft.com/office/drawing/2010/main" val="0"/>
                    </a:ext>
                  </a:extLst>
                </a:blip>
                <a:srcRect t="6453" r="51613" b="6451"/>
                <a:stretch/>
              </p:blipFill>
              <p:spPr bwMode="auto">
                <a:xfrm>
                  <a:off x="31541" y="22579"/>
                  <a:ext cx="1143000" cy="1103013"/>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A602C676-8C25-4B05-A716-23F9A8DAFBF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6189" y="22579"/>
                  <a:ext cx="1051560" cy="1108199"/>
                </a:xfrm>
                <a:prstGeom prst="rect">
                  <a:avLst/>
                </a:prstGeom>
                <a:solidFill>
                  <a:schemeClr val="accent2">
                    <a:lumMod val="60000"/>
                    <a:lumOff val="40000"/>
                  </a:schemeClr>
                </a:solidFill>
                <a:ln>
                  <a:solidFill>
                    <a:schemeClr val="tx1"/>
                  </a:solidFill>
                </a:ln>
              </p:spPr>
            </p:pic>
          </p:grpSp>
          <p:grpSp>
            <p:nvGrpSpPr>
              <p:cNvPr id="13" name="Group 12">
                <a:extLst>
                  <a:ext uri="{FF2B5EF4-FFF2-40B4-BE49-F238E27FC236}">
                    <a16:creationId xmlns:a16="http://schemas.microsoft.com/office/drawing/2014/main" id="{1D9E2ADE-A818-4F05-8F27-BCB2AC26159A}"/>
                  </a:ext>
                </a:extLst>
              </p:cNvPr>
              <p:cNvGrpSpPr/>
              <p:nvPr/>
            </p:nvGrpSpPr>
            <p:grpSpPr>
              <a:xfrm>
                <a:off x="10104365" y="-69629"/>
                <a:ext cx="2011434" cy="1264130"/>
                <a:chOff x="9566044" y="-32189"/>
                <a:chExt cx="1823796" cy="1062789"/>
              </a:xfrm>
            </p:grpSpPr>
            <p:pic>
              <p:nvPicPr>
                <p:cNvPr id="7" name="Picture 6"/>
                <p:cNvPicPr/>
                <p:nvPr/>
              </p:nvPicPr>
              <p:blipFill rotWithShape="1">
                <a:blip r:embed="rId2">
                  <a:extLst>
                    <a:ext uri="{28A0092B-C50C-407E-A947-70E740481C1C}">
                      <a14:useLocalDpi xmlns:a14="http://schemas.microsoft.com/office/drawing/2010/main" val="0"/>
                    </a:ext>
                  </a:extLst>
                </a:blip>
                <a:srcRect l="52419" t="6453" b="6451"/>
                <a:stretch/>
              </p:blipFill>
              <p:spPr bwMode="auto">
                <a:xfrm>
                  <a:off x="9566044" y="-32189"/>
                  <a:ext cx="990600" cy="1062789"/>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6533A7C-3D54-4AAB-8436-6F82BA96C8DB}"/>
                    </a:ext>
                  </a:extLst>
                </p:cNvPr>
                <p:cNvPicPr>
                  <a:picLocks noChangeAspect="1"/>
                </p:cNvPicPr>
                <p:nvPr/>
              </p:nvPicPr>
              <p:blipFill>
                <a:blip r:embed="rId4"/>
                <a:stretch>
                  <a:fillRect/>
                </a:stretch>
              </p:blipFill>
              <p:spPr>
                <a:xfrm>
                  <a:off x="10627840" y="-8301"/>
                  <a:ext cx="762000" cy="1015014"/>
                </a:xfrm>
                <a:prstGeom prst="rect">
                  <a:avLst/>
                </a:prstGeom>
              </p:spPr>
            </p:pic>
          </p:grpSp>
        </p:grpSp>
        <p:sp>
          <p:nvSpPr>
            <p:cNvPr id="19" name="TextBox 18">
              <a:extLst>
                <a:ext uri="{FF2B5EF4-FFF2-40B4-BE49-F238E27FC236}">
                  <a16:creationId xmlns:a16="http://schemas.microsoft.com/office/drawing/2014/main" id="{70906E1A-F456-49EC-A4F5-FCC807867D1F}"/>
                </a:ext>
              </a:extLst>
            </p:cNvPr>
            <p:cNvSpPr txBox="1"/>
            <p:nvPr/>
          </p:nvSpPr>
          <p:spPr>
            <a:xfrm>
              <a:off x="48104" y="1189505"/>
              <a:ext cx="12083891" cy="954107"/>
            </a:xfrm>
            <a:prstGeom prst="rect">
              <a:avLst/>
            </a:prstGeom>
            <a:solidFill>
              <a:schemeClr val="accent6">
                <a:lumMod val="20000"/>
                <a:lumOff val="80000"/>
              </a:schemeClr>
            </a:solidFill>
            <a:ln>
              <a:solidFill>
                <a:schemeClr val="tx1"/>
              </a:solidFill>
            </a:ln>
          </p:spPr>
          <p:txBody>
            <a:bodyPr wrap="square">
              <a:spAutoFit/>
            </a:bodyPr>
            <a:lstStyle/>
            <a:p>
              <a:pPr marL="0" marR="0" algn="ctr">
                <a:spcBef>
                  <a:spcPts val="0"/>
                </a:spcBef>
                <a:spcAft>
                  <a:spcPts val="0"/>
                </a:spcAft>
              </a:pPr>
              <a:r>
                <a:rPr lang="en-GB" sz="2800" b="1" dirty="0">
                  <a:solidFill>
                    <a:srgbClr val="000000"/>
                  </a:solidFill>
                  <a:effectLst/>
                  <a:latin typeface="Tw Cen MT" panose="020B0602020104020603" pitchFamily="34" charset="0"/>
                  <a:ea typeface="Times New Roman" panose="02020603050405020304" pitchFamily="18" charset="0"/>
                </a:rPr>
                <a:t>Dayananda Sagar College of Engineering, Bangalore, Karnataka</a:t>
              </a:r>
            </a:p>
            <a:p>
              <a:pPr algn="ctr">
                <a:spcBef>
                  <a:spcPts val="0"/>
                </a:spcBef>
                <a:spcAft>
                  <a:spcPts val="0"/>
                </a:spcAft>
              </a:pPr>
              <a:r>
                <a:rPr lang="en-GB" sz="2800" b="1" dirty="0">
                  <a:solidFill>
                    <a:srgbClr val="000000"/>
                  </a:solidFill>
                  <a:effectLst/>
                  <a:latin typeface="Tw Cen MT" panose="020B0602020104020603" pitchFamily="34" charset="0"/>
                  <a:ea typeface="Times New Roman" panose="02020603050405020304" pitchFamily="18" charset="0"/>
                </a:rPr>
                <a:t>Department of Electronics &amp; Communication Engineering</a:t>
              </a:r>
              <a:endParaRPr lang="en-IN" sz="2800" dirty="0">
                <a:effectLst/>
                <a:latin typeface="Tw Cen MT" panose="020B0602020104020603" pitchFamily="34" charset="0"/>
                <a:ea typeface="Times New Roman" panose="02020603050405020304" pitchFamily="18" charset="0"/>
              </a:endParaRPr>
            </a:p>
          </p:txBody>
        </p:sp>
      </p:grpSp>
      <p:sp>
        <p:nvSpPr>
          <p:cNvPr id="3" name="Rectangle 2"/>
          <p:cNvSpPr/>
          <p:nvPr/>
        </p:nvSpPr>
        <p:spPr>
          <a:xfrm>
            <a:off x="190681" y="5562600"/>
            <a:ext cx="3238319" cy="1200329"/>
          </a:xfrm>
          <a:prstGeom prst="rect">
            <a:avLst/>
          </a:prstGeom>
        </p:spPr>
        <p:txBody>
          <a:bodyPr wrap="square">
            <a:spAutoFit/>
          </a:bodyPr>
          <a:lstStyle/>
          <a:p>
            <a:r>
              <a:rPr lang="en-IN" sz="1200" i="1" dirty="0">
                <a:latin typeface="Times New Roman" panose="02020603050405020304" pitchFamily="18" charset="0"/>
                <a:cs typeface="Times New Roman" panose="02020603050405020304" pitchFamily="18" charset="0"/>
              </a:rPr>
              <a:t>Project Team.</a:t>
            </a:r>
          </a:p>
          <a:p>
            <a:r>
              <a:rPr lang="en-IN" sz="1200" i="1" dirty="0" err="1">
                <a:latin typeface="Times New Roman" panose="02020603050405020304" pitchFamily="18" charset="0"/>
                <a:cs typeface="Times New Roman" panose="02020603050405020304" pitchFamily="18" charset="0"/>
              </a:rPr>
              <a:t>Dr.</a:t>
            </a:r>
            <a:r>
              <a:rPr lang="en-IN" sz="1200" i="1" dirty="0">
                <a:latin typeface="Times New Roman" panose="02020603050405020304" pitchFamily="18" charset="0"/>
                <a:cs typeface="Times New Roman" panose="02020603050405020304" pitchFamily="18" charset="0"/>
              </a:rPr>
              <a:t> </a:t>
            </a:r>
            <a:r>
              <a:rPr lang="en-IN" sz="1200" i="1" dirty="0" err="1">
                <a:latin typeface="Times New Roman" panose="02020603050405020304" pitchFamily="18" charset="0"/>
                <a:cs typeface="Times New Roman" panose="02020603050405020304" pitchFamily="18" charset="0"/>
              </a:rPr>
              <a:t>Abhishek</a:t>
            </a:r>
            <a:r>
              <a:rPr lang="en-IN" sz="1200" i="1" dirty="0">
                <a:latin typeface="Times New Roman" panose="02020603050405020304" pitchFamily="18" charset="0"/>
                <a:cs typeface="Times New Roman" panose="02020603050405020304" pitchFamily="18" charset="0"/>
              </a:rPr>
              <a:t> M B.</a:t>
            </a:r>
          </a:p>
          <a:p>
            <a:r>
              <a:rPr lang="en-IN" sz="1200" i="1" dirty="0">
                <a:latin typeface="Times New Roman" panose="02020603050405020304" pitchFamily="18" charset="0"/>
                <a:cs typeface="Times New Roman" panose="02020603050405020304" pitchFamily="18" charset="0"/>
              </a:rPr>
              <a:t>Dr Suma M R- A section,</a:t>
            </a:r>
          </a:p>
          <a:p>
            <a:r>
              <a:rPr lang="en-IN" sz="1200" i="1" dirty="0">
                <a:latin typeface="Times New Roman" panose="02020603050405020304" pitchFamily="18" charset="0"/>
                <a:cs typeface="Times New Roman" panose="02020603050405020304" pitchFamily="18" charset="0"/>
              </a:rPr>
              <a:t>Prof </a:t>
            </a:r>
            <a:r>
              <a:rPr lang="en-IN" sz="1200" i="1" dirty="0" err="1">
                <a:latin typeface="Times New Roman" panose="02020603050405020304" pitchFamily="18" charset="0"/>
                <a:cs typeface="Times New Roman" panose="02020603050405020304" pitchFamily="18" charset="0"/>
              </a:rPr>
              <a:t>Srividya</a:t>
            </a:r>
            <a:r>
              <a:rPr lang="en-IN" sz="1200" i="1" dirty="0">
                <a:latin typeface="Times New Roman" panose="02020603050405020304" pitchFamily="18" charset="0"/>
                <a:cs typeface="Times New Roman" panose="02020603050405020304" pitchFamily="18" charset="0"/>
              </a:rPr>
              <a:t> L - B section,</a:t>
            </a:r>
          </a:p>
          <a:p>
            <a:r>
              <a:rPr lang="en-IN" sz="1200" i="1" dirty="0">
                <a:latin typeface="Times New Roman" panose="02020603050405020304" pitchFamily="18" charset="0"/>
                <a:cs typeface="Times New Roman" panose="02020603050405020304" pitchFamily="18" charset="0"/>
              </a:rPr>
              <a:t>Prof </a:t>
            </a:r>
            <a:r>
              <a:rPr lang="en-IN" sz="1200" i="1" dirty="0" err="1">
                <a:latin typeface="Times New Roman" panose="02020603050405020304" pitchFamily="18" charset="0"/>
                <a:cs typeface="Times New Roman" panose="02020603050405020304" pitchFamily="18" charset="0"/>
              </a:rPr>
              <a:t>Manasa</a:t>
            </a:r>
            <a:r>
              <a:rPr lang="en-IN" sz="1200" i="1" dirty="0">
                <a:latin typeface="Times New Roman" panose="02020603050405020304" pitchFamily="18" charset="0"/>
                <a:cs typeface="Times New Roman" panose="02020603050405020304" pitchFamily="18" charset="0"/>
              </a:rPr>
              <a:t> R K- C Section,</a:t>
            </a:r>
          </a:p>
          <a:p>
            <a:r>
              <a:rPr lang="en-IN" sz="1200" i="1" dirty="0">
                <a:latin typeface="Times New Roman" panose="02020603050405020304" pitchFamily="18" charset="0"/>
                <a:cs typeface="Times New Roman" panose="02020603050405020304" pitchFamily="18" charset="0"/>
              </a:rPr>
              <a:t>Prof </a:t>
            </a:r>
            <a:r>
              <a:rPr lang="en-IN" sz="1200" i="1" dirty="0" err="1">
                <a:latin typeface="Times New Roman" panose="02020603050405020304" pitchFamily="18" charset="0"/>
                <a:cs typeface="Times New Roman" panose="02020603050405020304" pitchFamily="18" charset="0"/>
              </a:rPr>
              <a:t>Bindu</a:t>
            </a:r>
            <a:r>
              <a:rPr lang="en-IN" sz="1200" i="1" dirty="0">
                <a:latin typeface="Times New Roman" panose="02020603050405020304" pitchFamily="18" charset="0"/>
                <a:cs typeface="Times New Roman" panose="02020603050405020304" pitchFamily="18" charset="0"/>
              </a:rPr>
              <a:t> H M - D section.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63277"/>
            <a:ext cx="9296400" cy="6655427"/>
          </a:xfrm>
          <a:prstGeom prst="rect">
            <a:avLst/>
          </a:prstGeom>
        </p:spPr>
      </p:pic>
      <p:sp>
        <p:nvSpPr>
          <p:cNvPr id="2" name="Date Placeholder 1"/>
          <p:cNvSpPr>
            <a:spLocks noGrp="1"/>
          </p:cNvSpPr>
          <p:nvPr>
            <p:ph type="dt" sz="half" idx="10"/>
          </p:nvPr>
        </p:nvSpPr>
        <p:spPr/>
        <p:txBody>
          <a:bodyPr/>
          <a:lstStyle/>
          <a:p>
            <a:pPr>
              <a:defRPr/>
            </a:pPr>
            <a:fld id="{2D5FFD78-2B41-4937-8DDC-2AC2894CC81D}" type="datetime1">
              <a:rPr lang="en-IN"/>
              <a:pPr>
                <a:defRPr/>
              </a:pPr>
              <a:t>21-12-2023</a:t>
            </a:fld>
            <a:endParaRPr lang="en-US" dirty="0"/>
          </a:p>
        </p:txBody>
      </p:sp>
      <p:sp>
        <p:nvSpPr>
          <p:cNvPr id="3" name="Footer Placeholder 2"/>
          <p:cNvSpPr>
            <a:spLocks noGrp="1"/>
          </p:cNvSpPr>
          <p:nvPr>
            <p:ph type="ftr" sz="quarter" idx="11"/>
          </p:nvPr>
        </p:nvSpPr>
        <p:spPr/>
        <p:txBody>
          <a:bodyPr/>
          <a:lstStyle/>
          <a:p>
            <a:pPr>
              <a:defRPr/>
            </a:pPr>
            <a:r>
              <a:rPr lang="en-US"/>
              <a:t>Dept. of E &amp; CE, DSCE</a:t>
            </a:r>
          </a:p>
        </p:txBody>
      </p:sp>
      <p:sp>
        <p:nvSpPr>
          <p:cNvPr id="7" name="Date Placeholder 1"/>
          <p:cNvSpPr txBox="1">
            <a:spLocks/>
          </p:cNvSpPr>
          <p:nvPr/>
        </p:nvSpPr>
        <p:spPr>
          <a:xfrm>
            <a:off x="10058400" y="533400"/>
            <a:ext cx="19050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IN" dirty="0"/>
              <a:t>https://bit.ly/46r3DF3</a:t>
            </a:r>
            <a:endParaRPr lang="en-US" dirty="0"/>
          </a:p>
        </p:txBody>
      </p:sp>
    </p:spTree>
    <p:extLst>
      <p:ext uri="{BB962C8B-B14F-4D97-AF65-F5344CB8AC3E}">
        <p14:creationId xmlns:p14="http://schemas.microsoft.com/office/powerpoint/2010/main" val="3356061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3388BA-11DB-1B8C-34E4-748593022001}"/>
              </a:ext>
            </a:extLst>
          </p:cNvPr>
          <p:cNvSpPr>
            <a:spLocks noGrp="1"/>
          </p:cNvSpPr>
          <p:nvPr>
            <p:ph type="dt" sz="half" idx="10"/>
          </p:nvPr>
        </p:nvSpPr>
        <p:spPr/>
        <p:txBody>
          <a:bodyPr/>
          <a:lstStyle/>
          <a:p>
            <a:pPr>
              <a:defRPr/>
            </a:pPr>
            <a:fld id="{2D5FFD78-2B41-4937-8DDC-2AC2894CC81D}" type="datetime1">
              <a:rPr lang="en-IN" smtClean="0"/>
              <a:t>21-12-2023</a:t>
            </a:fld>
            <a:endParaRPr lang="en-US"/>
          </a:p>
        </p:txBody>
      </p:sp>
      <p:sp>
        <p:nvSpPr>
          <p:cNvPr id="3" name="Footer Placeholder 2">
            <a:extLst>
              <a:ext uri="{FF2B5EF4-FFF2-40B4-BE49-F238E27FC236}">
                <a16:creationId xmlns:a16="http://schemas.microsoft.com/office/drawing/2014/main" id="{5512105D-1BC3-C65A-8BCB-A0ED85ACCD55}"/>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5F0C5EF2-E0F2-02E7-6A24-0C695CC6FBB2}"/>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Circuit Diagram</a:t>
            </a:r>
          </a:p>
        </p:txBody>
      </p:sp>
      <p:pic>
        <p:nvPicPr>
          <p:cNvPr id="5" name="Picture 4">
            <a:extLst>
              <a:ext uri="{FF2B5EF4-FFF2-40B4-BE49-F238E27FC236}">
                <a16:creationId xmlns:a16="http://schemas.microsoft.com/office/drawing/2014/main" id="{7040CC7B-4A6E-7C17-0451-187DE400E7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43000"/>
            <a:ext cx="5090160" cy="2766060"/>
          </a:xfrm>
          <a:prstGeom prst="rect">
            <a:avLst/>
          </a:prstGeom>
          <a:noFill/>
          <a:ln>
            <a:noFill/>
          </a:ln>
        </p:spPr>
      </p:pic>
      <p:pic>
        <p:nvPicPr>
          <p:cNvPr id="6" name="Picture 5">
            <a:extLst>
              <a:ext uri="{FF2B5EF4-FFF2-40B4-BE49-F238E27FC236}">
                <a16:creationId xmlns:a16="http://schemas.microsoft.com/office/drawing/2014/main" id="{316197F1-AD7A-1B44-E11B-B587495D79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200400"/>
            <a:ext cx="6324600" cy="2400300"/>
          </a:xfrm>
          <a:prstGeom prst="rect">
            <a:avLst/>
          </a:prstGeom>
          <a:noFill/>
          <a:ln>
            <a:noFill/>
          </a:ln>
        </p:spPr>
      </p:pic>
    </p:spTree>
    <p:extLst>
      <p:ext uri="{BB962C8B-B14F-4D97-AF65-F5344CB8AC3E}">
        <p14:creationId xmlns:p14="http://schemas.microsoft.com/office/powerpoint/2010/main" val="1085688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BBDA9B0-89CA-4A23-BEFB-C6AF93EFC138}"/>
              </a:ext>
            </a:extLst>
          </p:cNvPr>
          <p:cNvSpPr>
            <a:spLocks noGrp="1"/>
          </p:cNvSpPr>
          <p:nvPr>
            <p:ph idx="1"/>
          </p:nvPr>
        </p:nvSpPr>
        <p:spPr>
          <a:xfrm>
            <a:off x="533400" y="1066800"/>
            <a:ext cx="10515600" cy="5289550"/>
          </a:xfrm>
        </p:spPr>
        <p:txBody>
          <a:bodyPr>
            <a:normAutofit/>
          </a:bodyPr>
          <a:lstStyle/>
          <a:p>
            <a:pPr marL="0" indent="0">
              <a:buNone/>
            </a:pPr>
            <a:r>
              <a:rPr lang="en-IN" sz="2400" b="1" dirty="0">
                <a:latin typeface="Times New Roman" panose="02020603050405020304" pitchFamily="18" charset="0"/>
                <a:cs typeface="Times New Roman" panose="02020603050405020304" pitchFamily="18" charset="0"/>
              </a:rPr>
              <a:t>Device Deployment and Data Collection:   </a:t>
            </a:r>
            <a:endParaRPr lang="en-IN" sz="2000" dirty="0">
              <a:latin typeface="Times New Roman" panose="02020603050405020304" pitchFamily="18" charset="0"/>
              <a:cs typeface="Times New Roman" panose="02020603050405020304" pitchFamily="18" charset="0"/>
            </a:endParaRPr>
          </a:p>
          <a:p>
            <a:pPr>
              <a:buFontTx/>
              <a:buChar char="-"/>
            </a:pPr>
            <a:r>
              <a:rPr lang="en-IN" sz="2000" dirty="0">
                <a:latin typeface="Times New Roman" panose="02020603050405020304" pitchFamily="18" charset="0"/>
                <a:cs typeface="Times New Roman" panose="02020603050405020304" pitchFamily="18" charset="0"/>
              </a:rPr>
              <a:t> Deploy embedded devices to collect physiological data from patients. </a:t>
            </a:r>
          </a:p>
          <a:p>
            <a:pPr>
              <a:buFontTx/>
              <a:buChar char="-"/>
            </a:pPr>
            <a:r>
              <a:rPr lang="en-IN" sz="2000" dirty="0">
                <a:latin typeface="Times New Roman" panose="02020603050405020304" pitchFamily="18" charset="0"/>
                <a:cs typeface="Times New Roman" panose="02020603050405020304" pitchFamily="18" charset="0"/>
              </a:rPr>
              <a:t>Implement web portal to record user input data.</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IoT Cloud Application Development:  </a:t>
            </a:r>
          </a:p>
          <a:p>
            <a:pPr marL="0" indent="0">
              <a:buNone/>
            </a:pPr>
            <a:r>
              <a:rPr lang="en-US" sz="2000" dirty="0">
                <a:latin typeface="Times New Roman" panose="02020603050405020304" pitchFamily="18" charset="0"/>
                <a:cs typeface="Times New Roman" panose="02020603050405020304" pitchFamily="18" charset="0"/>
              </a:rPr>
              <a:t> - Developing a web and mobile application for users to interact with IoT devices and view predictions.  </a:t>
            </a:r>
          </a:p>
          <a:p>
            <a:pPr>
              <a:buFontTx/>
              <a:buChar char="-"/>
            </a:pPr>
            <a:r>
              <a:rPr lang="en-US" sz="2000" dirty="0">
                <a:latin typeface="Times New Roman" panose="02020603050405020304" pitchFamily="18" charset="0"/>
                <a:cs typeface="Times New Roman" panose="02020603050405020304" pitchFamily="18" charset="0"/>
              </a:rPr>
              <a:t>Implement real-time data visualization and user-friendly interfaces.  </a:t>
            </a:r>
          </a:p>
          <a:p>
            <a:pPr>
              <a:buFontTx/>
              <a:buChar char="-"/>
            </a:pPr>
            <a:r>
              <a:rPr lang="en-US" sz="2000" dirty="0">
                <a:latin typeface="Times New Roman" panose="02020603050405020304" pitchFamily="18" charset="0"/>
                <a:cs typeface="Times New Roman" panose="02020603050405020304" pitchFamily="18" charset="0"/>
              </a:rPr>
              <a:t>Enable users to input personal information and receive predictions.</a:t>
            </a:r>
          </a:p>
          <a:p>
            <a:pPr>
              <a:buFontTx/>
              <a:buChar char="-"/>
            </a:pPr>
            <a:endParaRPr lang="en-IN" sz="2000" dirty="0">
              <a:latin typeface="Times New Roman" panose="02020603050405020304" pitchFamily="18" charset="0"/>
              <a:cs typeface="Times New Roman" panose="02020603050405020304" pitchFamily="18" charset="0"/>
            </a:endParaRPr>
          </a:p>
          <a:p>
            <a:pPr marL="0" indent="0">
              <a:buNone/>
            </a:pPr>
            <a:r>
              <a:rPr lang="en-IN" sz="2400" b="1" dirty="0">
                <a:latin typeface="Times New Roman" panose="02020603050405020304" pitchFamily="18" charset="0"/>
                <a:cs typeface="Times New Roman" panose="02020603050405020304" pitchFamily="18" charset="0"/>
              </a:rPr>
              <a:t>Cloud Infrastructure Setup:  </a:t>
            </a:r>
          </a:p>
          <a:p>
            <a:pPr marL="0" indent="0">
              <a:buNone/>
            </a:pPr>
            <a:r>
              <a:rPr lang="en-IN" sz="20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Choose a cloud platform (e.g., AWS, Azure, Google Cloud) for data storage and processing. </a:t>
            </a:r>
          </a:p>
          <a:p>
            <a:pPr marL="0" indent="0">
              <a:buNone/>
            </a:pPr>
            <a:r>
              <a:rPr lang="en-IN" sz="2000" dirty="0">
                <a:latin typeface="Times New Roman" panose="02020603050405020304" pitchFamily="18" charset="0"/>
                <a:cs typeface="Times New Roman" panose="02020603050405020304" pitchFamily="18" charset="0"/>
              </a:rPr>
              <a:t>  - Set up cloud databases and storage for storing device data.   </a:t>
            </a:r>
          </a:p>
        </p:txBody>
      </p:sp>
      <p:sp>
        <p:nvSpPr>
          <p:cNvPr id="2" name="Date Placeholder 1">
            <a:extLst>
              <a:ext uri="{FF2B5EF4-FFF2-40B4-BE49-F238E27FC236}">
                <a16:creationId xmlns:a16="http://schemas.microsoft.com/office/drawing/2014/main" id="{D873C814-668C-37D7-7313-22153359866F}"/>
              </a:ext>
            </a:extLst>
          </p:cNvPr>
          <p:cNvSpPr>
            <a:spLocks noGrp="1"/>
          </p:cNvSpPr>
          <p:nvPr>
            <p:ph type="dt" sz="half" idx="10"/>
          </p:nvPr>
        </p:nvSpPr>
        <p:spPr/>
        <p:txBody>
          <a:bodyPr/>
          <a:lstStyle/>
          <a:p>
            <a:pPr>
              <a:defRPr/>
            </a:pPr>
            <a:fld id="{2D5FFD78-2B41-4937-8DDC-2AC2894CC81D}" type="datetime1">
              <a:rPr lang="en-IN" smtClean="0"/>
              <a:t>21-12-2023</a:t>
            </a:fld>
            <a:endParaRPr lang="en-US"/>
          </a:p>
        </p:txBody>
      </p:sp>
      <p:sp>
        <p:nvSpPr>
          <p:cNvPr id="3" name="Footer Placeholder 2">
            <a:extLst>
              <a:ext uri="{FF2B5EF4-FFF2-40B4-BE49-F238E27FC236}">
                <a16:creationId xmlns:a16="http://schemas.microsoft.com/office/drawing/2014/main" id="{5E90C53F-8181-FFF6-8F72-1B4B4B7983F3}"/>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6B9277AD-C3F8-48B1-A37B-0E77E782D492}"/>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Implementation Process</a:t>
            </a:r>
          </a:p>
        </p:txBody>
      </p:sp>
    </p:spTree>
    <p:extLst>
      <p:ext uri="{BB962C8B-B14F-4D97-AF65-F5344CB8AC3E}">
        <p14:creationId xmlns:p14="http://schemas.microsoft.com/office/powerpoint/2010/main" val="928989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BBDA9B0-89CA-4A23-BEFB-C6AF93EFC138}"/>
              </a:ext>
            </a:extLst>
          </p:cNvPr>
          <p:cNvSpPr>
            <a:spLocks noGrp="1"/>
          </p:cNvSpPr>
          <p:nvPr>
            <p:ph idx="1"/>
          </p:nvPr>
        </p:nvSpPr>
        <p:spPr>
          <a:xfrm>
            <a:off x="533400" y="1066800"/>
            <a:ext cx="10515600" cy="5532120"/>
          </a:xfrm>
        </p:spPr>
        <p:txBody>
          <a:bodyPr>
            <a:normAutofit/>
          </a:bodyPr>
          <a:lstStyle/>
          <a:p>
            <a:pPr marL="0" indent="0">
              <a:buNone/>
            </a:pPr>
            <a:r>
              <a:rPr lang="en-IN" sz="2400" b="1" dirty="0">
                <a:latin typeface="Times New Roman" panose="02020603050405020304" pitchFamily="18" charset="0"/>
                <a:cs typeface="Times New Roman" panose="02020603050405020304" pitchFamily="18" charset="0"/>
              </a:rPr>
              <a:t>Data Preparation:</a:t>
            </a:r>
            <a:endParaRPr lang="en-IN"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Extract meaningful features from data (e.g., heart rate variability, ECG patterns).  </a:t>
            </a:r>
          </a:p>
          <a:p>
            <a:pPr marL="0" indent="0">
              <a:buNone/>
            </a:pPr>
            <a:r>
              <a:rPr lang="en-US" sz="2000" dirty="0">
                <a:latin typeface="Times New Roman" panose="02020603050405020304" pitchFamily="18" charset="0"/>
                <a:cs typeface="Times New Roman" panose="02020603050405020304" pitchFamily="18" charset="0"/>
              </a:rPr>
              <a:t> - Data cleaning, exploration and preprocessing features to prepare them for machine learning.</a:t>
            </a:r>
          </a:p>
          <a:p>
            <a:pPr marL="0" indent="0">
              <a:buNone/>
            </a:pPr>
            <a:r>
              <a:rPr lang="en-IN" sz="2400" b="1" dirty="0">
                <a:latin typeface="Times New Roman" panose="02020603050405020304" pitchFamily="18" charset="0"/>
                <a:cs typeface="Times New Roman" panose="02020603050405020304" pitchFamily="18" charset="0"/>
              </a:rPr>
              <a:t>Machine Learning Model Development: </a:t>
            </a:r>
          </a:p>
          <a:p>
            <a:pPr marL="0" indent="0">
              <a:buNone/>
            </a:pPr>
            <a:r>
              <a:rPr lang="en-IN" sz="2400" dirty="0">
                <a:latin typeface="Times New Roman" panose="02020603050405020304" pitchFamily="18" charset="0"/>
                <a:cs typeface="Times New Roman" panose="02020603050405020304" pitchFamily="18" charset="0"/>
              </a:rPr>
              <a:t>  </a:t>
            </a:r>
            <a:r>
              <a:rPr lang="en-IN" sz="2200" dirty="0">
                <a:latin typeface="Times New Roman" panose="02020603050405020304" pitchFamily="18" charset="0"/>
                <a:cs typeface="Times New Roman" panose="02020603050405020304" pitchFamily="18" charset="0"/>
              </a:rPr>
              <a:t>- Choose a suitable machine learning algorithms for classification. </a:t>
            </a:r>
          </a:p>
          <a:p>
            <a:pPr marL="0" indent="0">
              <a:buNone/>
            </a:pPr>
            <a:r>
              <a:rPr lang="en-IN" sz="2200" dirty="0">
                <a:latin typeface="Times New Roman" panose="02020603050405020304" pitchFamily="18" charset="0"/>
                <a:cs typeface="Times New Roman" panose="02020603050405020304" pitchFamily="18" charset="0"/>
              </a:rPr>
              <a:t>- Train and validate the model using cross-validation techniques.  </a:t>
            </a:r>
          </a:p>
          <a:p>
            <a:pPr marL="0" indent="0">
              <a:buNone/>
            </a:pPr>
            <a:r>
              <a:rPr lang="en-US" sz="2400" b="1" dirty="0">
                <a:latin typeface="Times New Roman" panose="02020603050405020304" pitchFamily="18" charset="0"/>
                <a:cs typeface="Times New Roman" panose="02020603050405020304" pitchFamily="18" charset="0"/>
              </a:rPr>
              <a:t>Continuous Monitoring and Model Updates:  </a:t>
            </a:r>
          </a:p>
          <a:p>
            <a:pPr marL="0" indent="0">
              <a:buNone/>
            </a:pPr>
            <a:r>
              <a:rPr lang="en-US" sz="2000" dirty="0">
                <a:latin typeface="Times New Roman" panose="02020603050405020304" pitchFamily="18" charset="0"/>
                <a:cs typeface="Times New Roman" panose="02020603050405020304" pitchFamily="18" charset="0"/>
              </a:rPr>
              <a:t> - Setting up continuous monitoring of incoming data streams.   </a:t>
            </a:r>
          </a:p>
          <a:p>
            <a:pPr>
              <a:buFontTx/>
              <a:buChar char="-"/>
            </a:pPr>
            <a:r>
              <a:rPr lang="en-US" sz="2000" dirty="0">
                <a:latin typeface="Times New Roman" panose="02020603050405020304" pitchFamily="18" charset="0"/>
                <a:cs typeface="Times New Roman" panose="02020603050405020304" pitchFamily="18" charset="0"/>
              </a:rPr>
              <a:t>Regularly retraining the machine learning model to adapt to new data.</a:t>
            </a:r>
          </a:p>
          <a:p>
            <a:pPr marL="0" indent="0">
              <a:buNone/>
            </a:pPr>
            <a:r>
              <a:rPr lang="en-US" sz="2400" b="1" dirty="0">
                <a:latin typeface="Times New Roman" panose="02020603050405020304" pitchFamily="18" charset="0"/>
                <a:cs typeface="Times New Roman" panose="02020603050405020304" pitchFamily="18" charset="0"/>
              </a:rPr>
              <a:t>Testing and Validation:   </a:t>
            </a:r>
          </a:p>
          <a:p>
            <a:pPr marL="0" indent="0">
              <a:buNone/>
            </a:pPr>
            <a:r>
              <a:rPr lang="en-US" sz="2000" dirty="0">
                <a:latin typeface="Times New Roman" panose="02020603050405020304" pitchFamily="18" charset="0"/>
                <a:cs typeface="Times New Roman" panose="02020603050405020304" pitchFamily="18" charset="0"/>
              </a:rPr>
              <a:t>- Conduct thorough testing of the entire system, including sensor data collection, cloud processing, and the machine learning model.</a:t>
            </a:r>
          </a:p>
          <a:p>
            <a:pPr marL="0" indent="0">
              <a:buNone/>
            </a:pPr>
            <a:r>
              <a:rPr lang="en-US" sz="2000" dirty="0">
                <a:latin typeface="Times New Roman" panose="02020603050405020304" pitchFamily="18" charset="0"/>
                <a:cs typeface="Times New Roman" panose="02020603050405020304" pitchFamily="18" charset="0"/>
              </a:rPr>
              <a:t>- Validate the model's predictions against known cases and clinical expertise.</a:t>
            </a:r>
            <a:endParaRPr lang="en-IN" sz="20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D873C814-668C-37D7-7313-22153359866F}"/>
              </a:ext>
            </a:extLst>
          </p:cNvPr>
          <p:cNvSpPr>
            <a:spLocks noGrp="1"/>
          </p:cNvSpPr>
          <p:nvPr>
            <p:ph type="dt" sz="half" idx="10"/>
          </p:nvPr>
        </p:nvSpPr>
        <p:spPr/>
        <p:txBody>
          <a:bodyPr/>
          <a:lstStyle/>
          <a:p>
            <a:pPr>
              <a:defRPr/>
            </a:pPr>
            <a:fld id="{2D5FFD78-2B41-4937-8DDC-2AC2894CC81D}" type="datetime1">
              <a:rPr lang="en-IN" smtClean="0"/>
              <a:t>21-12-2023</a:t>
            </a:fld>
            <a:endParaRPr lang="en-US"/>
          </a:p>
        </p:txBody>
      </p:sp>
      <p:sp>
        <p:nvSpPr>
          <p:cNvPr id="3" name="Footer Placeholder 2">
            <a:extLst>
              <a:ext uri="{FF2B5EF4-FFF2-40B4-BE49-F238E27FC236}">
                <a16:creationId xmlns:a16="http://schemas.microsoft.com/office/drawing/2014/main" id="{5E90C53F-8181-FFF6-8F72-1B4B4B7983F3}"/>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6B9277AD-C3F8-48B1-A37B-0E77E782D492}"/>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Implementation Process</a:t>
            </a:r>
          </a:p>
        </p:txBody>
      </p:sp>
    </p:spTree>
    <p:extLst>
      <p:ext uri="{BB962C8B-B14F-4D97-AF65-F5344CB8AC3E}">
        <p14:creationId xmlns:p14="http://schemas.microsoft.com/office/powerpoint/2010/main" val="309189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BEC395E-8FA9-D7D8-1473-6ACD71F40CFC}"/>
              </a:ext>
            </a:extLst>
          </p:cNvPr>
          <p:cNvSpPr>
            <a:spLocks noGrp="1"/>
          </p:cNvSpPr>
          <p:nvPr>
            <p:ph type="dt" sz="half" idx="10"/>
          </p:nvPr>
        </p:nvSpPr>
        <p:spPr/>
        <p:txBody>
          <a:bodyPr/>
          <a:lstStyle/>
          <a:p>
            <a:pPr>
              <a:defRPr/>
            </a:pPr>
            <a:fld id="{CA40F67E-76C9-4737-8B5B-AB64B634CC2A}" type="datetime1">
              <a:rPr lang="en-IN" smtClean="0"/>
              <a:t>21-12-2023</a:t>
            </a:fld>
            <a:endParaRPr lang="en-US"/>
          </a:p>
        </p:txBody>
      </p:sp>
      <p:sp>
        <p:nvSpPr>
          <p:cNvPr id="5" name="Footer Placeholder 4">
            <a:extLst>
              <a:ext uri="{FF2B5EF4-FFF2-40B4-BE49-F238E27FC236}">
                <a16:creationId xmlns:a16="http://schemas.microsoft.com/office/drawing/2014/main" id="{28D00B8C-32F4-F909-D6C4-590088389587}"/>
              </a:ext>
            </a:extLst>
          </p:cNvPr>
          <p:cNvSpPr>
            <a:spLocks noGrp="1"/>
          </p:cNvSpPr>
          <p:nvPr>
            <p:ph type="ftr" sz="quarter" idx="11"/>
          </p:nvPr>
        </p:nvSpPr>
        <p:spPr/>
        <p:txBody>
          <a:bodyPr/>
          <a:lstStyle/>
          <a:p>
            <a:pPr>
              <a:defRPr/>
            </a:pPr>
            <a:r>
              <a:rPr lang="en-US"/>
              <a:t>Dept. of E &amp; CE, DSCE</a:t>
            </a:r>
          </a:p>
        </p:txBody>
      </p:sp>
      <p:sp>
        <p:nvSpPr>
          <p:cNvPr id="7" name="TextBox 6">
            <a:extLst>
              <a:ext uri="{FF2B5EF4-FFF2-40B4-BE49-F238E27FC236}">
                <a16:creationId xmlns:a16="http://schemas.microsoft.com/office/drawing/2014/main" id="{173C9D6A-EDD0-44C9-6E72-B0F873B5524D}"/>
              </a:ext>
            </a:extLst>
          </p:cNvPr>
          <p:cNvSpPr txBox="1"/>
          <p:nvPr/>
        </p:nvSpPr>
        <p:spPr>
          <a:xfrm>
            <a:off x="381000" y="1048159"/>
            <a:ext cx="11506200" cy="1631216"/>
          </a:xfrm>
          <a:prstGeom prst="rect">
            <a:avLst/>
          </a:prstGeom>
          <a:noFill/>
        </p:spPr>
        <p:txBody>
          <a:bodyPr wrap="square">
            <a:spAutoFit/>
          </a:bodyPr>
          <a:lstStyle/>
          <a:p>
            <a:pPr algn="l"/>
            <a:r>
              <a:rPr lang="en-US" sz="2000" b="0" i="0" dirty="0">
                <a:effectLst/>
                <a:latin typeface="Times New Roman" panose="02020603050405020304" pitchFamily="18" charset="0"/>
                <a:cs typeface="Times New Roman" panose="02020603050405020304" pitchFamily="18" charset="0"/>
              </a:rPr>
              <a:t>The </a:t>
            </a:r>
            <a:r>
              <a:rPr lang="en-US" sz="2000" b="1" i="0" dirty="0">
                <a:effectLst/>
                <a:latin typeface="Times New Roman" panose="02020603050405020304" pitchFamily="18" charset="0"/>
                <a:cs typeface="Times New Roman" panose="02020603050405020304" pitchFamily="18" charset="0"/>
              </a:rPr>
              <a:t>ST segment</a:t>
            </a:r>
            <a:r>
              <a:rPr lang="en-US" sz="2000" b="0" i="0" dirty="0">
                <a:effectLst/>
                <a:latin typeface="Times New Roman" panose="02020603050405020304" pitchFamily="18" charset="0"/>
                <a:cs typeface="Times New Roman" panose="02020603050405020304" pitchFamily="18" charset="0"/>
              </a:rPr>
              <a:t> is the flat, isoelectric section of the ECG between the end of the S wave (the J point) and the beginning of the T wave.</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ST Segment represents the interval between ventricular depolarization and repolarization.</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 most important cause of ST segment abnormality (elevation or depression) is </a:t>
            </a:r>
            <a:r>
              <a:rPr lang="en-US" sz="2000" b="1" i="0" dirty="0">
                <a:effectLst/>
                <a:latin typeface="Times New Roman" panose="02020603050405020304" pitchFamily="18" charset="0"/>
                <a:cs typeface="Times New Roman" panose="02020603050405020304" pitchFamily="18" charset="0"/>
              </a:rPr>
              <a:t>myocardial ischemia</a:t>
            </a:r>
            <a:r>
              <a:rPr lang="en-US" sz="2000" b="0" i="0" dirty="0">
                <a:effectLst/>
                <a:latin typeface="Times New Roman" panose="02020603050405020304" pitchFamily="18" charset="0"/>
                <a:cs typeface="Times New Roman" panose="02020603050405020304" pitchFamily="18" charset="0"/>
              </a:rPr>
              <a:t> or </a:t>
            </a:r>
            <a:r>
              <a:rPr lang="en-US" sz="2000" b="1" i="0" dirty="0">
                <a:effectLst/>
                <a:latin typeface="Times New Roman" panose="02020603050405020304" pitchFamily="18" charset="0"/>
                <a:cs typeface="Times New Roman" panose="02020603050405020304" pitchFamily="18" charset="0"/>
              </a:rPr>
              <a:t>infarction</a:t>
            </a:r>
            <a:r>
              <a:rPr lang="en-US" sz="2000" b="0" i="0" dirty="0">
                <a:effectLst/>
                <a:latin typeface="Times New Roman" panose="02020603050405020304" pitchFamily="18" charset="0"/>
                <a:cs typeface="Times New Roman" panose="02020603050405020304" pitchFamily="18" charset="0"/>
              </a:rPr>
              <a:t>.</a:t>
            </a:r>
          </a:p>
        </p:txBody>
      </p:sp>
      <p:sp>
        <p:nvSpPr>
          <p:cNvPr id="8" name="Text Box 2">
            <a:extLst>
              <a:ext uri="{FF2B5EF4-FFF2-40B4-BE49-F238E27FC236}">
                <a16:creationId xmlns:a16="http://schemas.microsoft.com/office/drawing/2014/main" id="{459ECE69-BFFF-A156-867E-715211DAFAD2}"/>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S-T Segment</a:t>
            </a:r>
          </a:p>
        </p:txBody>
      </p:sp>
      <p:pic>
        <p:nvPicPr>
          <p:cNvPr id="1026" name="Picture 2">
            <a:extLst>
              <a:ext uri="{FF2B5EF4-FFF2-40B4-BE49-F238E27FC236}">
                <a16:creationId xmlns:a16="http://schemas.microsoft.com/office/drawing/2014/main" id="{46FEDD38-98CF-976D-332D-EFCE7591B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358403"/>
            <a:ext cx="6591300" cy="3961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584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D3B94F3-56F8-1A3B-63CC-2078F9FC5CAD}"/>
              </a:ext>
            </a:extLst>
          </p:cNvPr>
          <p:cNvSpPr>
            <a:spLocks noGrp="1"/>
          </p:cNvSpPr>
          <p:nvPr>
            <p:ph type="dt" sz="half" idx="10"/>
          </p:nvPr>
        </p:nvSpPr>
        <p:spPr/>
        <p:txBody>
          <a:bodyPr/>
          <a:lstStyle/>
          <a:p>
            <a:pPr>
              <a:defRPr/>
            </a:pPr>
            <a:fld id="{CA40F67E-76C9-4737-8B5B-AB64B634CC2A}" type="datetime1">
              <a:rPr lang="en-IN" smtClean="0"/>
              <a:t>21-12-2023</a:t>
            </a:fld>
            <a:endParaRPr lang="en-US"/>
          </a:p>
        </p:txBody>
      </p:sp>
      <p:sp>
        <p:nvSpPr>
          <p:cNvPr id="5" name="Footer Placeholder 4">
            <a:extLst>
              <a:ext uri="{FF2B5EF4-FFF2-40B4-BE49-F238E27FC236}">
                <a16:creationId xmlns:a16="http://schemas.microsoft.com/office/drawing/2014/main" id="{D15CDF7E-23EE-1232-4278-A8D30FA92134}"/>
              </a:ext>
            </a:extLst>
          </p:cNvPr>
          <p:cNvSpPr>
            <a:spLocks noGrp="1"/>
          </p:cNvSpPr>
          <p:nvPr>
            <p:ph type="ftr" sz="quarter" idx="11"/>
          </p:nvPr>
        </p:nvSpPr>
        <p:spPr/>
        <p:txBody>
          <a:bodyPr/>
          <a:lstStyle/>
          <a:p>
            <a:pPr>
              <a:defRPr/>
            </a:pPr>
            <a:r>
              <a:rPr lang="en-US"/>
              <a:t>Dept. of E &amp; CE, DSCE</a:t>
            </a:r>
          </a:p>
        </p:txBody>
      </p:sp>
      <p:sp>
        <p:nvSpPr>
          <p:cNvPr id="7" name="TextBox 6">
            <a:extLst>
              <a:ext uri="{FF2B5EF4-FFF2-40B4-BE49-F238E27FC236}">
                <a16:creationId xmlns:a16="http://schemas.microsoft.com/office/drawing/2014/main" id="{9AD0CE7C-F121-6B1C-2E0E-D502DE6430EF}"/>
              </a:ext>
            </a:extLst>
          </p:cNvPr>
          <p:cNvSpPr txBox="1"/>
          <p:nvPr/>
        </p:nvSpPr>
        <p:spPr>
          <a:xfrm>
            <a:off x="762000" y="228600"/>
            <a:ext cx="10896600" cy="646331"/>
          </a:xfrm>
          <a:prstGeom prst="rect">
            <a:avLst/>
          </a:prstGeom>
          <a:noFill/>
        </p:spPr>
        <p:txBody>
          <a:bodyPr wrap="square">
            <a:spAutoFit/>
          </a:bodyPr>
          <a:lstStyle/>
          <a:p>
            <a:pPr algn="ctr"/>
            <a:r>
              <a:rPr lang="en-US" sz="3600" b="1" i="0" u="sng" dirty="0">
                <a:effectLst/>
                <a:latin typeface="Times New Roman" panose="02020603050405020304" pitchFamily="18" charset="0"/>
                <a:cs typeface="Times New Roman" panose="02020603050405020304" pitchFamily="18" charset="0"/>
              </a:rPr>
              <a:t>ST Segment Morphology in Other Conditions</a:t>
            </a:r>
            <a:endParaRPr lang="en-IN" sz="3600" u="sng"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6C7CA534-9361-5CA2-1109-DEABC3B4CD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1" y="871883"/>
            <a:ext cx="6477000" cy="28350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C7E2D97-7AB1-DEBA-631E-87F51929C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3320729"/>
            <a:ext cx="5181600" cy="3239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475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DECBE7B-3D3D-8DF9-9781-2B470DFA6743}"/>
              </a:ext>
            </a:extLst>
          </p:cNvPr>
          <p:cNvSpPr>
            <a:spLocks noGrp="1"/>
          </p:cNvSpPr>
          <p:nvPr>
            <p:ph type="dt" sz="half" idx="10"/>
          </p:nvPr>
        </p:nvSpPr>
        <p:spPr/>
        <p:txBody>
          <a:bodyPr/>
          <a:lstStyle/>
          <a:p>
            <a:pPr>
              <a:defRPr/>
            </a:pPr>
            <a:fld id="{CA40F67E-76C9-4737-8B5B-AB64B634CC2A}" type="datetime1">
              <a:rPr lang="en-IN" smtClean="0"/>
              <a:t>21-12-2023</a:t>
            </a:fld>
            <a:endParaRPr lang="en-US"/>
          </a:p>
        </p:txBody>
      </p:sp>
      <p:sp>
        <p:nvSpPr>
          <p:cNvPr id="5" name="Footer Placeholder 4">
            <a:extLst>
              <a:ext uri="{FF2B5EF4-FFF2-40B4-BE49-F238E27FC236}">
                <a16:creationId xmlns:a16="http://schemas.microsoft.com/office/drawing/2014/main" id="{B6BD2C78-2D13-FF41-AC5A-C1606A38F65E}"/>
              </a:ext>
            </a:extLst>
          </p:cNvPr>
          <p:cNvSpPr>
            <a:spLocks noGrp="1"/>
          </p:cNvSpPr>
          <p:nvPr>
            <p:ph type="ftr" sz="quarter" idx="11"/>
          </p:nvPr>
        </p:nvSpPr>
        <p:spPr/>
        <p:txBody>
          <a:bodyPr/>
          <a:lstStyle/>
          <a:p>
            <a:pPr>
              <a:defRPr/>
            </a:pPr>
            <a:r>
              <a:rPr lang="en-US"/>
              <a:t>Dept. of E &amp; CE, DSCE</a:t>
            </a:r>
          </a:p>
        </p:txBody>
      </p:sp>
      <p:sp>
        <p:nvSpPr>
          <p:cNvPr id="6" name="Text Box 2">
            <a:extLst>
              <a:ext uri="{FF2B5EF4-FFF2-40B4-BE49-F238E27FC236}">
                <a16:creationId xmlns:a16="http://schemas.microsoft.com/office/drawing/2014/main" id="{92C07A79-2DDC-309F-84CE-42F14C03F507}"/>
              </a:ext>
            </a:extLst>
          </p:cNvPr>
          <p:cNvSpPr txBox="1">
            <a:spLocks noChangeArrowheads="1"/>
          </p:cNvSpPr>
          <p:nvPr/>
        </p:nvSpPr>
        <p:spPr bwMode="auto">
          <a:xfrm>
            <a:off x="152400" y="22860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Simulation Results</a:t>
            </a:r>
          </a:p>
        </p:txBody>
      </p:sp>
      <p:pic>
        <p:nvPicPr>
          <p:cNvPr id="2" name="Picture 1">
            <a:extLst>
              <a:ext uri="{FF2B5EF4-FFF2-40B4-BE49-F238E27FC236}">
                <a16:creationId xmlns:a16="http://schemas.microsoft.com/office/drawing/2014/main" id="{B3184095-A4E8-3A87-4CE5-BF71D77CBF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447" y="1828800"/>
            <a:ext cx="5939155" cy="2961005"/>
          </a:xfrm>
          <a:prstGeom prst="rect">
            <a:avLst/>
          </a:prstGeom>
          <a:noFill/>
          <a:ln>
            <a:noFill/>
          </a:ln>
        </p:spPr>
      </p:pic>
      <p:pic>
        <p:nvPicPr>
          <p:cNvPr id="3" name="Picture 2">
            <a:extLst>
              <a:ext uri="{FF2B5EF4-FFF2-40B4-BE49-F238E27FC236}">
                <a16:creationId xmlns:a16="http://schemas.microsoft.com/office/drawing/2014/main" id="{7F5E1BAF-BF28-9708-094B-851155EFA1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887220"/>
            <a:ext cx="5939155" cy="2902585"/>
          </a:xfrm>
          <a:prstGeom prst="rect">
            <a:avLst/>
          </a:prstGeom>
          <a:noFill/>
          <a:ln>
            <a:noFill/>
          </a:ln>
        </p:spPr>
      </p:pic>
    </p:spTree>
    <p:extLst>
      <p:ext uri="{BB962C8B-B14F-4D97-AF65-F5344CB8AC3E}">
        <p14:creationId xmlns:p14="http://schemas.microsoft.com/office/powerpoint/2010/main" val="3831266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1E017F-26B7-F72A-EE9B-F5935BEA8495}"/>
              </a:ext>
            </a:extLst>
          </p:cNvPr>
          <p:cNvSpPr>
            <a:spLocks noGrp="1"/>
          </p:cNvSpPr>
          <p:nvPr>
            <p:ph type="dt" sz="half" idx="10"/>
          </p:nvPr>
        </p:nvSpPr>
        <p:spPr/>
        <p:txBody>
          <a:bodyPr/>
          <a:lstStyle/>
          <a:p>
            <a:pPr>
              <a:defRPr/>
            </a:pPr>
            <a:fld id="{2D5FFD78-2B41-4937-8DDC-2AC2894CC81D}" type="datetime1">
              <a:rPr lang="en-IN" smtClean="0"/>
              <a:t>21-12-2023</a:t>
            </a:fld>
            <a:endParaRPr lang="en-US"/>
          </a:p>
        </p:txBody>
      </p:sp>
      <p:sp>
        <p:nvSpPr>
          <p:cNvPr id="3" name="Footer Placeholder 2">
            <a:extLst>
              <a:ext uri="{FF2B5EF4-FFF2-40B4-BE49-F238E27FC236}">
                <a16:creationId xmlns:a16="http://schemas.microsoft.com/office/drawing/2014/main" id="{88F589EE-BA9D-BCDC-1DD7-26882D14AAED}"/>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75A9835B-4E4A-BEA6-D055-2565E38F55CB}"/>
              </a:ext>
            </a:extLst>
          </p:cNvPr>
          <p:cNvSpPr txBox="1">
            <a:spLocks noChangeArrowheads="1"/>
          </p:cNvSpPr>
          <p:nvPr/>
        </p:nvSpPr>
        <p:spPr bwMode="auto">
          <a:xfrm>
            <a:off x="152400" y="22860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Expected Results</a:t>
            </a:r>
          </a:p>
        </p:txBody>
      </p:sp>
      <p:pic>
        <p:nvPicPr>
          <p:cNvPr id="6" name="Picture 5">
            <a:extLst>
              <a:ext uri="{FF2B5EF4-FFF2-40B4-BE49-F238E27FC236}">
                <a16:creationId xmlns:a16="http://schemas.microsoft.com/office/drawing/2014/main" id="{8BFFB335-D957-99BE-CEC4-FF140441B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28" y="1143000"/>
            <a:ext cx="6095999" cy="2819400"/>
          </a:xfrm>
          <a:prstGeom prst="rect">
            <a:avLst/>
          </a:prstGeom>
        </p:spPr>
      </p:pic>
      <p:sp>
        <p:nvSpPr>
          <p:cNvPr id="9" name="TextBox 8">
            <a:extLst>
              <a:ext uri="{FF2B5EF4-FFF2-40B4-BE49-F238E27FC236}">
                <a16:creationId xmlns:a16="http://schemas.microsoft.com/office/drawing/2014/main" id="{7369DBA4-8EF3-D6A8-71B9-76F7C53607C0}"/>
              </a:ext>
            </a:extLst>
          </p:cNvPr>
          <p:cNvSpPr txBox="1"/>
          <p:nvPr/>
        </p:nvSpPr>
        <p:spPr>
          <a:xfrm>
            <a:off x="304800" y="4343400"/>
            <a:ext cx="5638800" cy="646331"/>
          </a:xfrm>
          <a:prstGeom prst="rect">
            <a:avLst/>
          </a:prstGeom>
          <a:noFill/>
        </p:spPr>
        <p:txBody>
          <a:bodyPr wrap="square" rtlCol="0">
            <a:spAutoFit/>
          </a:bodyPr>
          <a:lstStyle/>
          <a:p>
            <a:r>
              <a:rPr lang="en-IN" dirty="0"/>
              <a:t>The above graph shows the past health score records of the person</a:t>
            </a:r>
          </a:p>
        </p:txBody>
      </p:sp>
      <p:sp>
        <p:nvSpPr>
          <p:cNvPr id="10" name="TextBox 9">
            <a:extLst>
              <a:ext uri="{FF2B5EF4-FFF2-40B4-BE49-F238E27FC236}">
                <a16:creationId xmlns:a16="http://schemas.microsoft.com/office/drawing/2014/main" id="{9DD76513-26D8-D5A5-FE41-ED8B18E3C12A}"/>
              </a:ext>
            </a:extLst>
          </p:cNvPr>
          <p:cNvSpPr txBox="1"/>
          <p:nvPr/>
        </p:nvSpPr>
        <p:spPr>
          <a:xfrm>
            <a:off x="6997447" y="4989731"/>
            <a:ext cx="4853177" cy="646331"/>
          </a:xfrm>
          <a:prstGeom prst="rect">
            <a:avLst/>
          </a:prstGeom>
          <a:noFill/>
        </p:spPr>
        <p:txBody>
          <a:bodyPr wrap="square" rtlCol="0">
            <a:spAutoFit/>
          </a:bodyPr>
          <a:lstStyle/>
          <a:p>
            <a:r>
              <a:rPr lang="en-IN" dirty="0"/>
              <a:t>This is a cumulative heart score that is calculated by considering several parameters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1156301"/>
            <a:ext cx="5033763" cy="3845236"/>
          </a:xfrm>
          <a:prstGeom prst="rect">
            <a:avLst/>
          </a:prstGeom>
        </p:spPr>
      </p:pic>
    </p:spTree>
    <p:extLst>
      <p:ext uri="{BB962C8B-B14F-4D97-AF65-F5344CB8AC3E}">
        <p14:creationId xmlns:p14="http://schemas.microsoft.com/office/powerpoint/2010/main" val="30345789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261F03-35EA-A4A8-32B4-671D00120F83}"/>
              </a:ext>
            </a:extLst>
          </p:cNvPr>
          <p:cNvSpPr>
            <a:spLocks noGrp="1"/>
          </p:cNvSpPr>
          <p:nvPr>
            <p:ph type="dt" sz="half" idx="10"/>
          </p:nvPr>
        </p:nvSpPr>
        <p:spPr/>
        <p:txBody>
          <a:bodyPr/>
          <a:lstStyle/>
          <a:p>
            <a:pPr>
              <a:defRPr/>
            </a:pPr>
            <a:fld id="{2D5FFD78-2B41-4937-8DDC-2AC2894CC81D}" type="datetime1">
              <a:rPr lang="en-IN" smtClean="0"/>
              <a:t>21-12-2023</a:t>
            </a:fld>
            <a:endParaRPr lang="en-US"/>
          </a:p>
        </p:txBody>
      </p:sp>
      <p:sp>
        <p:nvSpPr>
          <p:cNvPr id="3" name="Footer Placeholder 2">
            <a:extLst>
              <a:ext uri="{FF2B5EF4-FFF2-40B4-BE49-F238E27FC236}">
                <a16:creationId xmlns:a16="http://schemas.microsoft.com/office/drawing/2014/main" id="{76D6D598-1A72-8D5D-1896-3FB997C1741C}"/>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C39379CA-7227-34B0-69F6-173A7A4C38F0}"/>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Advantages</a:t>
            </a:r>
          </a:p>
        </p:txBody>
      </p:sp>
      <p:sp>
        <p:nvSpPr>
          <p:cNvPr id="6" name="TextBox 5">
            <a:extLst>
              <a:ext uri="{FF2B5EF4-FFF2-40B4-BE49-F238E27FC236}">
                <a16:creationId xmlns:a16="http://schemas.microsoft.com/office/drawing/2014/main" id="{80AC9097-4E45-B535-4C3C-3AFF639CF7A4}"/>
              </a:ext>
            </a:extLst>
          </p:cNvPr>
          <p:cNvSpPr txBox="1"/>
          <p:nvPr/>
        </p:nvSpPr>
        <p:spPr>
          <a:xfrm>
            <a:off x="228600" y="838289"/>
            <a:ext cx="6400800" cy="6001643"/>
          </a:xfrm>
          <a:prstGeom prst="rect">
            <a:avLst/>
          </a:prstGeom>
          <a:noFill/>
        </p:spPr>
        <p:txBody>
          <a:bodyPr wrap="square" rtlCol="0">
            <a:spAutoFit/>
          </a:bodyPr>
          <a:lstStyle/>
          <a:p>
            <a:endParaRPr lang="en-US" sz="2400" b="1" dirty="0">
              <a:latin typeface="Times New Roman" panose="02020603050405020304" pitchFamily="18" charset="0"/>
              <a:ea typeface="Cambria" panose="02040503050406030204" pitchFamily="18" charset="0"/>
              <a:cs typeface="Times New Roman" panose="02020603050405020304" pitchFamily="18" charset="0"/>
            </a:endParaRPr>
          </a:p>
          <a:p>
            <a:pPr algn="l">
              <a:buFont typeface="+mj-lt"/>
              <a:buAutoNum type="arabicPeriod"/>
            </a:pPr>
            <a:r>
              <a:rPr lang="en-US" sz="2400" b="1" dirty="0">
                <a:latin typeface="Times New Roman" panose="02020603050405020304" pitchFamily="18" charset="0"/>
                <a:cs typeface="Times New Roman" panose="02020603050405020304" pitchFamily="18" charset="0"/>
              </a:rPr>
              <a:t> Early Detection and Prevention:</a:t>
            </a:r>
          </a:p>
          <a:p>
            <a:pPr lvl="1" algn="l"/>
            <a:r>
              <a:rPr lang="en-US" sz="2000" b="0" dirty="0">
                <a:latin typeface="Times New Roman" panose="02020603050405020304" pitchFamily="18" charset="0"/>
                <a:cs typeface="Times New Roman" panose="02020603050405020304" pitchFamily="18" charset="0"/>
              </a:rPr>
              <a:t>The system helps in identifying individuals at high risk of a cardiovascular issue, enabling timely interventions and lifestyle changes to reduce that risk.</a:t>
            </a:r>
          </a:p>
          <a:p>
            <a:pPr lvl="1" algn="l"/>
            <a:endParaRPr lang="en-US" sz="2400" b="0" dirty="0">
              <a:latin typeface="Times New Roman" panose="02020603050405020304" pitchFamily="18" charset="0"/>
              <a:cs typeface="Times New Roman" panose="02020603050405020304" pitchFamily="18" charset="0"/>
            </a:endParaRPr>
          </a:p>
          <a:p>
            <a:pPr algn="l"/>
            <a:r>
              <a:rPr lang="en-US" sz="2400" b="0" dirty="0">
                <a:latin typeface="Times New Roman" panose="02020603050405020304" pitchFamily="18" charset="0"/>
                <a:cs typeface="Times New Roman" panose="02020603050405020304" pitchFamily="18" charset="0"/>
              </a:rPr>
              <a:t>2. </a:t>
            </a:r>
            <a:r>
              <a:rPr lang="en-US" sz="2400" b="1" dirty="0">
                <a:latin typeface="Times New Roman" panose="02020603050405020304" pitchFamily="18" charset="0"/>
                <a:cs typeface="Times New Roman" panose="02020603050405020304" pitchFamily="18" charset="0"/>
              </a:rPr>
              <a:t>Improved Patient Outcomes:</a:t>
            </a:r>
          </a:p>
          <a:p>
            <a:pPr lvl="1" algn="l"/>
            <a:r>
              <a:rPr lang="en-US" sz="2000" b="0" dirty="0">
                <a:latin typeface="Times New Roman" panose="02020603050405020304" pitchFamily="18" charset="0"/>
                <a:cs typeface="Times New Roman" panose="02020603050405020304" pitchFamily="18" charset="0"/>
              </a:rPr>
              <a:t>Early intervention can significantly improve patient outcomes by reducing the severity of cardiovascular related issues and associated complications.</a:t>
            </a:r>
          </a:p>
          <a:p>
            <a:pPr lvl="1" algn="l"/>
            <a:endParaRPr lang="en-US" sz="2000" dirty="0">
              <a:latin typeface="Times New Roman" panose="02020603050405020304" pitchFamily="18" charset="0"/>
              <a:cs typeface="Times New Roman" panose="02020603050405020304" pitchFamily="18" charset="0"/>
            </a:endParaRPr>
          </a:p>
          <a:p>
            <a:pPr algn="l"/>
            <a:r>
              <a:rPr lang="en-US" sz="2400" dirty="0">
                <a:latin typeface="Times New Roman" panose="02020603050405020304" pitchFamily="18" charset="0"/>
                <a:cs typeface="Times New Roman" panose="02020603050405020304" pitchFamily="18" charset="0"/>
              </a:rPr>
              <a:t>3</a:t>
            </a:r>
            <a:r>
              <a:rPr lang="en-US" sz="2400" b="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Cost-Effectiveness:</a:t>
            </a:r>
          </a:p>
          <a:p>
            <a:pPr lvl="1" algn="l"/>
            <a:r>
              <a:rPr lang="en-US" sz="2000" b="0" dirty="0">
                <a:latin typeface="Times New Roman" panose="02020603050405020304" pitchFamily="18" charset="0"/>
                <a:cs typeface="Times New Roman" panose="02020603050405020304" pitchFamily="18" charset="0"/>
              </a:rPr>
              <a:t>Predicting and preventing cardiovascular in advance can lead to significant cost savings for both individuals and the healthcare system by minimizing emergency care and hospitalization costs.</a:t>
            </a:r>
          </a:p>
          <a:p>
            <a:pPr lvl="1" algn="l"/>
            <a:endParaRPr lang="en-US" sz="2000" b="0" dirty="0">
              <a:latin typeface="Times New Roman" panose="02020603050405020304" pitchFamily="18" charset="0"/>
              <a:cs typeface="Times New Roman" panose="02020603050405020304" pitchFamily="18" charset="0"/>
            </a:endParaRPr>
          </a:p>
          <a:p>
            <a:pPr lvl="1" algn="l"/>
            <a:endParaRPr lang="en-US" sz="2400" b="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FBD51D6-D675-4A85-A300-33424A84F6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6322" y="2266900"/>
            <a:ext cx="5054749" cy="2727960"/>
          </a:xfrm>
          <a:prstGeom prst="rect">
            <a:avLst/>
          </a:prstGeom>
        </p:spPr>
      </p:pic>
    </p:spTree>
    <p:extLst>
      <p:ext uri="{BB962C8B-B14F-4D97-AF65-F5344CB8AC3E}">
        <p14:creationId xmlns:p14="http://schemas.microsoft.com/office/powerpoint/2010/main" val="1767281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1B9601-373F-22FF-A9C5-C8FBD74EEFC2}"/>
              </a:ext>
            </a:extLst>
          </p:cNvPr>
          <p:cNvSpPr>
            <a:spLocks noGrp="1"/>
          </p:cNvSpPr>
          <p:nvPr>
            <p:ph type="dt" sz="half" idx="10"/>
          </p:nvPr>
        </p:nvSpPr>
        <p:spPr/>
        <p:txBody>
          <a:bodyPr/>
          <a:lstStyle/>
          <a:p>
            <a:pPr>
              <a:defRPr/>
            </a:pPr>
            <a:fld id="{2D5FFD78-2B41-4937-8DDC-2AC2894CC81D}" type="datetime1">
              <a:rPr lang="en-IN" smtClean="0"/>
              <a:t>21-12-2023</a:t>
            </a:fld>
            <a:endParaRPr lang="en-US"/>
          </a:p>
        </p:txBody>
      </p:sp>
      <p:sp>
        <p:nvSpPr>
          <p:cNvPr id="3" name="Footer Placeholder 2">
            <a:extLst>
              <a:ext uri="{FF2B5EF4-FFF2-40B4-BE49-F238E27FC236}">
                <a16:creationId xmlns:a16="http://schemas.microsoft.com/office/drawing/2014/main" id="{F07E6C20-BF70-0461-3118-3D36D5C81F16}"/>
              </a:ext>
            </a:extLst>
          </p:cNvPr>
          <p:cNvSpPr>
            <a:spLocks noGrp="1"/>
          </p:cNvSpPr>
          <p:nvPr>
            <p:ph type="ftr" sz="quarter" idx="11"/>
          </p:nvPr>
        </p:nvSpPr>
        <p:spPr/>
        <p:txBody>
          <a:bodyPr/>
          <a:lstStyle/>
          <a:p>
            <a:pPr>
              <a:defRPr/>
            </a:pPr>
            <a:r>
              <a:rPr lang="en-US"/>
              <a:t>Dept. of E &amp; CE, DSCE</a:t>
            </a:r>
          </a:p>
        </p:txBody>
      </p:sp>
      <p:sp>
        <p:nvSpPr>
          <p:cNvPr id="4" name="TextBox 3">
            <a:extLst>
              <a:ext uri="{FF2B5EF4-FFF2-40B4-BE49-F238E27FC236}">
                <a16:creationId xmlns:a16="http://schemas.microsoft.com/office/drawing/2014/main" id="{FD26671F-4F0D-BF92-F3E0-FFA6BFF10BEB}"/>
              </a:ext>
            </a:extLst>
          </p:cNvPr>
          <p:cNvSpPr txBox="1"/>
          <p:nvPr/>
        </p:nvSpPr>
        <p:spPr>
          <a:xfrm>
            <a:off x="228600" y="304800"/>
            <a:ext cx="6172200" cy="5693866"/>
          </a:xfrm>
          <a:prstGeom prst="rect">
            <a:avLst/>
          </a:prstGeom>
          <a:noFill/>
        </p:spPr>
        <p:txBody>
          <a:bodyPr wrap="square" rtlCol="0">
            <a:spAutoFit/>
          </a:bodyPr>
          <a:lstStyle/>
          <a:p>
            <a:pPr algn="l"/>
            <a:r>
              <a:rPr lang="en-US" sz="2400" b="0" dirty="0">
                <a:latin typeface="Times New Roman" panose="02020603050405020304" pitchFamily="18" charset="0"/>
                <a:cs typeface="Times New Roman" panose="02020603050405020304" pitchFamily="18" charset="0"/>
              </a:rPr>
              <a:t>4. </a:t>
            </a:r>
            <a:r>
              <a:rPr lang="en-US" sz="2400" b="1" dirty="0">
                <a:latin typeface="Times New Roman" panose="02020603050405020304" pitchFamily="18" charset="0"/>
                <a:cs typeface="Times New Roman" panose="02020603050405020304" pitchFamily="18" charset="0"/>
              </a:rPr>
              <a:t>Personalized Medicine:</a:t>
            </a:r>
          </a:p>
          <a:p>
            <a:pPr lvl="1" algn="l"/>
            <a:r>
              <a:rPr lang="en-US" sz="2000" b="0" dirty="0">
                <a:latin typeface="Times New Roman" panose="02020603050405020304" pitchFamily="18" charset="0"/>
                <a:cs typeface="Times New Roman" panose="02020603050405020304" pitchFamily="18" charset="0"/>
              </a:rPr>
              <a:t>The system allows for a personalized approach to healthcare, tailoring recommendations and treatments based on an individual's specific risk factors.</a:t>
            </a:r>
          </a:p>
          <a:p>
            <a:pPr lvl="1" algn="l"/>
            <a:endParaRPr lang="en-US" sz="2400" b="0" dirty="0">
              <a:latin typeface="Times New Roman" panose="02020603050405020304" pitchFamily="18" charset="0"/>
              <a:cs typeface="Times New Roman" panose="02020603050405020304" pitchFamily="18" charset="0"/>
            </a:endParaRPr>
          </a:p>
          <a:p>
            <a:pPr algn="l"/>
            <a:r>
              <a:rPr lang="en-US" sz="2400" b="0" dirty="0">
                <a:latin typeface="Times New Roman" panose="02020603050405020304" pitchFamily="18" charset="0"/>
                <a:cs typeface="Times New Roman" panose="02020603050405020304" pitchFamily="18" charset="0"/>
              </a:rPr>
              <a:t>5. </a:t>
            </a:r>
            <a:r>
              <a:rPr lang="en-US" sz="2400" b="1" dirty="0">
                <a:latin typeface="Times New Roman" panose="02020603050405020304" pitchFamily="18" charset="0"/>
                <a:cs typeface="Times New Roman" panose="02020603050405020304" pitchFamily="18" charset="0"/>
              </a:rPr>
              <a:t>Public Health Impact:</a:t>
            </a:r>
          </a:p>
          <a:p>
            <a:pPr lvl="1" algn="l"/>
            <a:r>
              <a:rPr lang="en-US" sz="2000" b="0" dirty="0">
                <a:latin typeface="Times New Roman" panose="02020603050405020304" pitchFamily="18" charset="0"/>
                <a:cs typeface="Times New Roman" panose="02020603050405020304" pitchFamily="18" charset="0"/>
              </a:rPr>
              <a:t>By identifying high-risk groups, public health initiatives can be targeted more effectively, potentially leading to a reduction in overall cardiovascular health issues in the population.</a:t>
            </a:r>
          </a:p>
          <a:p>
            <a:pPr lvl="1" algn="l"/>
            <a:endParaRPr lang="en-US" sz="2400" b="0" dirty="0">
              <a:latin typeface="Times New Roman" panose="02020603050405020304" pitchFamily="18" charset="0"/>
              <a:cs typeface="Times New Roman" panose="02020603050405020304" pitchFamily="18" charset="0"/>
            </a:endParaRPr>
          </a:p>
          <a:p>
            <a:pPr algn="l"/>
            <a:r>
              <a:rPr lang="en-US" sz="2400" b="0" dirty="0">
                <a:latin typeface="Times New Roman" panose="02020603050405020304" pitchFamily="18" charset="0"/>
                <a:cs typeface="Times New Roman" panose="02020603050405020304" pitchFamily="18" charset="0"/>
              </a:rPr>
              <a:t>6. </a:t>
            </a:r>
            <a:r>
              <a:rPr lang="en-US" sz="2400" b="1" dirty="0">
                <a:latin typeface="Times New Roman" panose="02020603050405020304" pitchFamily="18" charset="0"/>
                <a:cs typeface="Times New Roman" panose="02020603050405020304" pitchFamily="18" charset="0"/>
              </a:rPr>
              <a:t>Data-Driven Decision Making:</a:t>
            </a:r>
          </a:p>
          <a:p>
            <a:pPr lvl="1" algn="l"/>
            <a:r>
              <a:rPr lang="en-US" sz="2000" b="0" dirty="0">
                <a:latin typeface="Times New Roman" panose="02020603050405020304" pitchFamily="18" charset="0"/>
                <a:cs typeface="Times New Roman" panose="02020603050405020304" pitchFamily="18" charset="0"/>
              </a:rPr>
              <a:t>Healthcare providers can make informed decisions based on the predictive insights provided by the system, enhancing the efficiency and effectiveness of their care delivery.</a:t>
            </a:r>
          </a:p>
          <a:p>
            <a:endParaRPr lang="en-IN" sz="2400" dirty="0"/>
          </a:p>
        </p:txBody>
      </p:sp>
      <p:pic>
        <p:nvPicPr>
          <p:cNvPr id="5" name="Picture 4">
            <a:extLst>
              <a:ext uri="{FF2B5EF4-FFF2-40B4-BE49-F238E27FC236}">
                <a16:creationId xmlns:a16="http://schemas.microsoft.com/office/drawing/2014/main" id="{8BF801EE-3D8E-4393-ADBE-604097CE31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381000"/>
            <a:ext cx="2667000" cy="1718965"/>
          </a:xfrm>
          <a:prstGeom prst="rect">
            <a:avLst/>
          </a:prstGeom>
        </p:spPr>
      </p:pic>
      <p:pic>
        <p:nvPicPr>
          <p:cNvPr id="7" name="Picture 6">
            <a:extLst>
              <a:ext uri="{FF2B5EF4-FFF2-40B4-BE49-F238E27FC236}">
                <a16:creationId xmlns:a16="http://schemas.microsoft.com/office/drawing/2014/main" id="{E9552855-9BD2-4281-8976-2F398DB67A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6648" y="3352800"/>
            <a:ext cx="3031352" cy="2286000"/>
          </a:xfrm>
          <a:prstGeom prst="rect">
            <a:avLst/>
          </a:prstGeom>
        </p:spPr>
      </p:pic>
    </p:spTree>
    <p:extLst>
      <p:ext uri="{BB962C8B-B14F-4D97-AF65-F5344CB8AC3E}">
        <p14:creationId xmlns:p14="http://schemas.microsoft.com/office/powerpoint/2010/main" val="3259510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2"/>
          <p:cNvSpPr txBox="1">
            <a:spLocks noChangeArrowheads="1"/>
          </p:cNvSpPr>
          <p:nvPr/>
        </p:nvSpPr>
        <p:spPr bwMode="auto">
          <a:xfrm>
            <a:off x="152400" y="45720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Overview of the project selection phase presentation</a:t>
            </a:r>
          </a:p>
        </p:txBody>
      </p:sp>
      <p:sp>
        <p:nvSpPr>
          <p:cNvPr id="3076" name="Rectangle 3"/>
          <p:cNvSpPr>
            <a:spLocks noChangeArrowheads="1"/>
          </p:cNvSpPr>
          <p:nvPr/>
        </p:nvSpPr>
        <p:spPr bwMode="auto">
          <a:xfrm>
            <a:off x="609600" y="1447800"/>
            <a:ext cx="108204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1313" indent="-341313"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Introduction</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Literature Survey</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Problem Statement </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Objectives </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Proposed Methodology with Block Diagrams</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Implementation process (h/w - s/w)</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Expected results (experimentation, simulation)</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Advantages / Applications</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Flow of the future works (Nov’23 – Jun’24)</a:t>
            </a:r>
          </a:p>
          <a:p>
            <a:pPr marL="457200" indent="-457200" algn="just" eaLnBrk="1" hangingPunct="1">
              <a:buFont typeface="+mj-lt"/>
              <a:buAutoNum type="arabicPeriod"/>
              <a:tabLst>
                <a:tab pos="446088" algn="l"/>
              </a:tabLst>
            </a:pPr>
            <a:r>
              <a:rPr lang="en-US" altLang="en-US" sz="2800" b="0" dirty="0">
                <a:latin typeface="Times New Roman" panose="02020603050405020304" pitchFamily="18" charset="0"/>
                <a:cs typeface="Times New Roman" panose="02020603050405020304" pitchFamily="18" charset="0"/>
              </a:rPr>
              <a:t>References.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946DB8-1F73-29B7-8465-5DC5F6E38824}"/>
              </a:ext>
            </a:extLst>
          </p:cNvPr>
          <p:cNvSpPr>
            <a:spLocks noGrp="1"/>
          </p:cNvSpPr>
          <p:nvPr>
            <p:ph type="dt" sz="half" idx="10"/>
          </p:nvPr>
        </p:nvSpPr>
        <p:spPr/>
        <p:txBody>
          <a:bodyPr/>
          <a:lstStyle/>
          <a:p>
            <a:pPr>
              <a:defRPr/>
            </a:pPr>
            <a:fld id="{2D5FFD78-2B41-4937-8DDC-2AC2894CC81D}" type="datetime1">
              <a:rPr lang="en-IN" smtClean="0"/>
              <a:t>21-12-2023</a:t>
            </a:fld>
            <a:endParaRPr lang="en-US"/>
          </a:p>
        </p:txBody>
      </p:sp>
      <p:sp>
        <p:nvSpPr>
          <p:cNvPr id="3" name="Footer Placeholder 2">
            <a:extLst>
              <a:ext uri="{FF2B5EF4-FFF2-40B4-BE49-F238E27FC236}">
                <a16:creationId xmlns:a16="http://schemas.microsoft.com/office/drawing/2014/main" id="{E4B2CC27-54AC-0B94-C864-0F39FF5463CA}"/>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695394A4-1773-1664-FA9C-0E4ABDBCC251}"/>
              </a:ext>
            </a:extLst>
          </p:cNvPr>
          <p:cNvSpPr txBox="1">
            <a:spLocks noChangeArrowheads="1"/>
          </p:cNvSpPr>
          <p:nvPr/>
        </p:nvSpPr>
        <p:spPr bwMode="auto">
          <a:xfrm>
            <a:off x="152400" y="30480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Applications</a:t>
            </a:r>
          </a:p>
        </p:txBody>
      </p:sp>
      <p:sp>
        <p:nvSpPr>
          <p:cNvPr id="7" name="TextBox 6">
            <a:extLst>
              <a:ext uri="{FF2B5EF4-FFF2-40B4-BE49-F238E27FC236}">
                <a16:creationId xmlns:a16="http://schemas.microsoft.com/office/drawing/2014/main" id="{1BA3B26C-1A3E-5C3F-9FE5-70AE4E5AAB0B}"/>
              </a:ext>
            </a:extLst>
          </p:cNvPr>
          <p:cNvSpPr txBox="1"/>
          <p:nvPr/>
        </p:nvSpPr>
        <p:spPr>
          <a:xfrm>
            <a:off x="266700" y="975515"/>
            <a:ext cx="11658600" cy="5509200"/>
          </a:xfrm>
          <a:prstGeom prst="rect">
            <a:avLst/>
          </a:prstGeom>
          <a:noFill/>
        </p:spPr>
        <p:txBody>
          <a:bodyPr wrap="square" rtlCol="0">
            <a:spAutoFit/>
          </a:bodyPr>
          <a:lstStyle/>
          <a:p>
            <a:r>
              <a:rPr lang="en-US" sz="2000" b="0" dirty="0">
                <a:effectLst/>
                <a:latin typeface="Times New Roman" panose="02020603050405020304" pitchFamily="18" charset="0"/>
                <a:ea typeface="Cambria" panose="02040503050406030204" pitchFamily="18" charset="0"/>
                <a:cs typeface="Times New Roman" panose="02020603050405020304" pitchFamily="18" charset="0"/>
              </a:rPr>
              <a:t>A cardiovascular health management system is a valuable tool that utilizes various algorithms, data analysis techniques, and medical information to predict the risk of an individual experiencing a heart attack. </a:t>
            </a:r>
            <a:r>
              <a:rPr lang="en-US" sz="2000" b="0" dirty="0">
                <a:latin typeface="Times New Roman" panose="02020603050405020304" pitchFamily="18" charset="0"/>
                <a:ea typeface="Cambria" panose="02040503050406030204" pitchFamily="18" charset="0"/>
                <a:cs typeface="Times New Roman" panose="02020603050405020304" pitchFamily="18" charset="0"/>
              </a:rPr>
              <a:t>Some of its applications include:</a:t>
            </a:r>
          </a:p>
          <a:p>
            <a:endParaRPr lang="en-US" sz="2000" b="1" dirty="0">
              <a:latin typeface="Times New Roman" panose="02020603050405020304" pitchFamily="18" charset="0"/>
              <a:ea typeface="Cambria" panose="02040503050406030204" pitchFamily="18" charset="0"/>
              <a:cs typeface="Times New Roman" panose="02020603050405020304" pitchFamily="18" charset="0"/>
            </a:endParaRPr>
          </a:p>
          <a:p>
            <a:pPr algn="l">
              <a:buFont typeface="+mj-lt"/>
              <a:buAutoNum type="arabicPeriod"/>
            </a:pPr>
            <a:r>
              <a:rPr lang="en-US" sz="20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Personalized Healthcare Plans:</a:t>
            </a:r>
          </a:p>
          <a:p>
            <a:pPr lvl="1" algn="l"/>
            <a:r>
              <a:rPr lang="en-US" sz="2000" b="0" dirty="0">
                <a:latin typeface="Times New Roman" panose="02020603050405020304" pitchFamily="18" charset="0"/>
                <a:cs typeface="Times New Roman" panose="02020603050405020304" pitchFamily="18" charset="0"/>
              </a:rPr>
              <a:t>Heart attack prediction systems can aid in creating personalized healthcare plans for individuals based on their risk levels. </a:t>
            </a:r>
            <a:endParaRPr lang="en-US" sz="2000" dirty="0">
              <a:latin typeface="Times New Roman" panose="02020603050405020304" pitchFamily="18" charset="0"/>
              <a:cs typeface="Times New Roman" panose="02020603050405020304" pitchFamily="18" charset="0"/>
            </a:endParaRPr>
          </a:p>
          <a:p>
            <a:pPr lvl="1" algn="l"/>
            <a:endParaRPr lang="en-US" sz="2000" b="1" dirty="0">
              <a:latin typeface="Times New Roman" panose="02020603050405020304" pitchFamily="18" charset="0"/>
              <a:cs typeface="Times New Roman" panose="02020603050405020304" pitchFamily="18" charset="0"/>
            </a:endParaRPr>
          </a:p>
          <a:p>
            <a:pPr algn="l">
              <a:buFont typeface="+mj-lt"/>
              <a:buAutoNum type="arabicPeriod"/>
            </a:pPr>
            <a:r>
              <a:rPr lang="en-US" sz="2400" b="1" dirty="0">
                <a:latin typeface="Times New Roman" panose="02020603050405020304" pitchFamily="18" charset="0"/>
                <a:cs typeface="Times New Roman" panose="02020603050405020304" pitchFamily="18" charset="0"/>
              </a:rPr>
              <a:t> Preventive Health Screenings:</a:t>
            </a:r>
          </a:p>
          <a:p>
            <a:pPr lvl="1" algn="l"/>
            <a:r>
              <a:rPr lang="en-US" sz="2000" b="0" dirty="0">
                <a:latin typeface="Times New Roman" panose="02020603050405020304" pitchFamily="18" charset="0"/>
                <a:cs typeface="Times New Roman" panose="02020603050405020304" pitchFamily="18" charset="0"/>
              </a:rPr>
              <a:t>Health institutions can use these systems to identify high-risk groups within the population for targeted preventive health screenings. </a:t>
            </a:r>
          </a:p>
          <a:p>
            <a:pPr marL="742950" lvl="1" indent="-285750" algn="l">
              <a:buFont typeface="+mj-lt"/>
              <a:buAutoNum type="arabicPeriod"/>
            </a:pPr>
            <a:endParaRPr lang="en-US" sz="2000" b="0" dirty="0">
              <a:latin typeface="Times New Roman" panose="02020603050405020304" pitchFamily="18" charset="0"/>
              <a:cs typeface="Times New Roman" panose="02020603050405020304" pitchFamily="18" charset="0"/>
            </a:endParaRPr>
          </a:p>
          <a:p>
            <a:pPr algn="l"/>
            <a:r>
              <a:rPr lang="en-US" sz="2400" b="1" dirty="0">
                <a:latin typeface="Times New Roman" panose="02020603050405020304" pitchFamily="18" charset="0"/>
                <a:cs typeface="Times New Roman" panose="02020603050405020304" pitchFamily="18" charset="0"/>
              </a:rPr>
              <a:t>3. Health Insurance Assessment:</a:t>
            </a:r>
          </a:p>
          <a:p>
            <a:pPr lvl="1" algn="l"/>
            <a:r>
              <a:rPr lang="en-US" sz="2000" b="0" dirty="0">
                <a:latin typeface="Times New Roman" panose="02020603050405020304" pitchFamily="18" charset="0"/>
                <a:cs typeface="Times New Roman" panose="02020603050405020304" pitchFamily="18" charset="0"/>
              </a:rPr>
              <a:t>Health insurance companies can utilize these systems to assess the risk of potential policyholders, leading to more accurate risk assessment and appropriate premium adjustments.</a:t>
            </a:r>
          </a:p>
          <a:p>
            <a:endParaRPr lang="en-US" sz="2000" b="0" dirty="0">
              <a:latin typeface="Times New Roman" panose="02020603050405020304" pitchFamily="18" charset="0"/>
              <a:ea typeface="Cambria" panose="02040503050406030204" pitchFamily="18" charset="0"/>
              <a:cs typeface="Times New Roman" panose="02020603050405020304" pitchFamily="18" charset="0"/>
            </a:endParaRPr>
          </a:p>
          <a:p>
            <a:endParaRPr lang="en-IN" sz="20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7770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AD5FD6-61D3-8207-92C9-BDABA6D01623}"/>
              </a:ext>
            </a:extLst>
          </p:cNvPr>
          <p:cNvSpPr>
            <a:spLocks noGrp="1"/>
          </p:cNvSpPr>
          <p:nvPr>
            <p:ph type="dt" sz="half" idx="10"/>
          </p:nvPr>
        </p:nvSpPr>
        <p:spPr/>
        <p:txBody>
          <a:bodyPr/>
          <a:lstStyle/>
          <a:p>
            <a:pPr>
              <a:defRPr/>
            </a:pPr>
            <a:fld id="{2D5FFD78-2B41-4937-8DDC-2AC2894CC81D}" type="datetime1">
              <a:rPr lang="en-IN" smtClean="0"/>
              <a:t>21-12-2023</a:t>
            </a:fld>
            <a:endParaRPr lang="en-US"/>
          </a:p>
        </p:txBody>
      </p:sp>
      <p:sp>
        <p:nvSpPr>
          <p:cNvPr id="3" name="Footer Placeholder 2">
            <a:extLst>
              <a:ext uri="{FF2B5EF4-FFF2-40B4-BE49-F238E27FC236}">
                <a16:creationId xmlns:a16="http://schemas.microsoft.com/office/drawing/2014/main" id="{896E48B7-AA2C-D855-BECC-01C50FDDF217}"/>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17F725AB-8FD3-9A6D-EBEB-2A06DA6AEBC5}"/>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Flowline</a:t>
            </a:r>
          </a:p>
        </p:txBody>
      </p:sp>
      <p:graphicFrame>
        <p:nvGraphicFramePr>
          <p:cNvPr id="6" name="Table 5">
            <a:extLst>
              <a:ext uri="{FF2B5EF4-FFF2-40B4-BE49-F238E27FC236}">
                <a16:creationId xmlns:a16="http://schemas.microsoft.com/office/drawing/2014/main" id="{C2C30461-12D1-4C6D-9ED7-625447D14F6F}"/>
              </a:ext>
            </a:extLst>
          </p:cNvPr>
          <p:cNvGraphicFramePr>
            <a:graphicFrameLocks noGrp="1"/>
          </p:cNvGraphicFramePr>
          <p:nvPr>
            <p:extLst>
              <p:ext uri="{D42A27DB-BD31-4B8C-83A1-F6EECF244321}">
                <p14:modId xmlns:p14="http://schemas.microsoft.com/office/powerpoint/2010/main" val="166261076"/>
              </p:ext>
            </p:extLst>
          </p:nvPr>
        </p:nvGraphicFramePr>
        <p:xfrm>
          <a:off x="1419258" y="1351262"/>
          <a:ext cx="9176470" cy="4653612"/>
        </p:xfrm>
        <a:graphic>
          <a:graphicData uri="http://schemas.openxmlformats.org/drawingml/2006/table">
            <a:tbl>
              <a:tblPr firstRow="1" bandRow="1">
                <a:tableStyleId>{8EC20E35-A176-4012-BC5E-935CFFF8708E}</a:tableStyleId>
              </a:tblPr>
              <a:tblGrid>
                <a:gridCol w="4588235">
                  <a:extLst>
                    <a:ext uri="{9D8B030D-6E8A-4147-A177-3AD203B41FA5}">
                      <a16:colId xmlns:a16="http://schemas.microsoft.com/office/drawing/2014/main" val="1080389787"/>
                    </a:ext>
                  </a:extLst>
                </a:gridCol>
                <a:gridCol w="4588235">
                  <a:extLst>
                    <a:ext uri="{9D8B030D-6E8A-4147-A177-3AD203B41FA5}">
                      <a16:colId xmlns:a16="http://schemas.microsoft.com/office/drawing/2014/main" val="1755226514"/>
                    </a:ext>
                  </a:extLst>
                </a:gridCol>
              </a:tblGrid>
              <a:tr h="775602">
                <a:tc>
                  <a:txBody>
                    <a:bodyPr/>
                    <a:lstStyle/>
                    <a:p>
                      <a:pPr algn="ctr"/>
                      <a:r>
                        <a:rPr lang="en-IN" sz="2400"/>
                        <a:t>MONTH</a:t>
                      </a:r>
                      <a:endParaRPr lang="en-IN" sz="240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2400"/>
                        <a:t>WORK FLOW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29505325"/>
                  </a:ext>
                </a:extLst>
              </a:tr>
              <a:tr h="775602">
                <a:tc>
                  <a:txBody>
                    <a:bodyPr/>
                    <a:lstStyle/>
                    <a:p>
                      <a:r>
                        <a:rPr lang="en-IN"/>
                        <a:t>NOV-DEC</a:t>
                      </a:r>
                      <a:endParaRPr lang="en-IN">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Embedded system design and App Development.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8611311"/>
                  </a:ext>
                </a:extLst>
              </a:tr>
              <a:tr h="775602">
                <a:tc>
                  <a:txBody>
                    <a:bodyPr/>
                    <a:lstStyle/>
                    <a:p>
                      <a:r>
                        <a:rPr lang="en-IN"/>
                        <a:t>JAN-FEB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Cloud Integration with Data Analysis and Transformation.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457045"/>
                  </a:ext>
                </a:extLst>
              </a:tr>
              <a:tr h="775602">
                <a:tc>
                  <a:txBody>
                    <a:bodyPr/>
                    <a:lstStyle/>
                    <a:p>
                      <a:r>
                        <a:rPr lang="en-IN"/>
                        <a:t>MAR-APR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Training and Implementation of ML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8695282"/>
                  </a:ext>
                </a:extLst>
              </a:tr>
              <a:tr h="775602">
                <a:tc>
                  <a:txBody>
                    <a:bodyPr/>
                    <a:lstStyle/>
                    <a:p>
                      <a:r>
                        <a:rPr lang="en-IN"/>
                        <a:t>MAY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Test runs, Comparison and Deploying Heart score and dashboards on 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833029"/>
                  </a:ext>
                </a:extLst>
              </a:tr>
              <a:tr h="775602">
                <a:tc>
                  <a:txBody>
                    <a:bodyPr/>
                    <a:lstStyle/>
                    <a:p>
                      <a:r>
                        <a:rPr lang="en-IN"/>
                        <a:t>JUNE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dirty="0"/>
                        <a:t>Final presentation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8211002"/>
                  </a:ext>
                </a:extLst>
              </a:tr>
            </a:tbl>
          </a:graphicData>
        </a:graphic>
      </p:graphicFrame>
    </p:spTree>
    <p:extLst>
      <p:ext uri="{BB962C8B-B14F-4D97-AF65-F5344CB8AC3E}">
        <p14:creationId xmlns:p14="http://schemas.microsoft.com/office/powerpoint/2010/main" val="2032445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8F01C40-EFFF-4DFF-B658-80444FCACE5B}"/>
              </a:ext>
            </a:extLst>
          </p:cNvPr>
          <p:cNvSpPr>
            <a:spLocks noGrp="1"/>
          </p:cNvSpPr>
          <p:nvPr>
            <p:ph idx="1"/>
          </p:nvPr>
        </p:nvSpPr>
        <p:spPr>
          <a:xfrm>
            <a:off x="304800" y="1143000"/>
            <a:ext cx="11506200" cy="5029200"/>
          </a:xfrm>
        </p:spPr>
        <p:txBody>
          <a:bodyPr>
            <a:normAutofit/>
          </a:bodyPr>
          <a:lstStyle/>
          <a:p>
            <a:r>
              <a:rPr lang="en-IN" sz="2000" dirty="0">
                <a:latin typeface="Times New Roman" panose="02020603050405020304" pitchFamily="18" charset="0"/>
                <a:cs typeface="Times New Roman" panose="02020603050405020304" pitchFamily="18" charset="0"/>
              </a:rPr>
              <a:t>V. Sharma, S. Yadav and M. Gupta, "Heart Disease Prediction using Machine Learning Techniques," 2020 2nd International Conference on Advances in Computing, Communication Control and Networking (ICACCCN).</a:t>
            </a:r>
          </a:p>
          <a:p>
            <a:endParaRPr lang="en-IN"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J. S. Rose, P. </a:t>
            </a:r>
            <a:r>
              <a:rPr lang="en-US" sz="2000" dirty="0" err="1">
                <a:latin typeface="Times New Roman" panose="02020603050405020304" pitchFamily="18" charset="0"/>
                <a:cs typeface="Times New Roman" panose="02020603050405020304" pitchFamily="18" charset="0"/>
              </a:rPr>
              <a:t>Malin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Bruntha</a:t>
            </a:r>
            <a:r>
              <a:rPr lang="en-US" sz="2000" dirty="0">
                <a:latin typeface="Times New Roman" panose="02020603050405020304" pitchFamily="18" charset="0"/>
                <a:cs typeface="Times New Roman" panose="02020603050405020304" pitchFamily="18" charset="0"/>
              </a:rPr>
              <a:t>, S. </a:t>
            </a:r>
            <a:r>
              <a:rPr lang="en-US" sz="2000" dirty="0" err="1">
                <a:latin typeface="Times New Roman" panose="02020603050405020304" pitchFamily="18" charset="0"/>
                <a:cs typeface="Times New Roman" panose="02020603050405020304" pitchFamily="18" charset="0"/>
              </a:rPr>
              <a:t>Selvadass</a:t>
            </a:r>
            <a:r>
              <a:rPr lang="en-US" sz="2000" dirty="0">
                <a:latin typeface="Times New Roman" panose="02020603050405020304" pitchFamily="18" charset="0"/>
                <a:cs typeface="Times New Roman" panose="02020603050405020304" pitchFamily="18" charset="0"/>
              </a:rPr>
              <a:t>, R. M. V, B. C. Mary M and M. J. D, "Heart Attack Prediction using Machine Learning Techniques," 2023 9th International Conference on Advanced Computing and Communication Systems (ICACCS).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 </a:t>
            </a:r>
            <a:r>
              <a:rPr lang="en-US" sz="2000" dirty="0" err="1">
                <a:latin typeface="Times New Roman" panose="02020603050405020304" pitchFamily="18" charset="0"/>
                <a:cs typeface="Times New Roman" panose="02020603050405020304" pitchFamily="18" charset="0"/>
              </a:rPr>
              <a:t>Neyja</a:t>
            </a:r>
            <a:r>
              <a:rPr lang="en-US" sz="2000" dirty="0">
                <a:latin typeface="Times New Roman" panose="02020603050405020304" pitchFamily="18" charset="0"/>
                <a:cs typeface="Times New Roman" panose="02020603050405020304" pitchFamily="18" charset="0"/>
              </a:rPr>
              <a:t>, S. Mumtaz, K. M. S. Huq, S. A. </a:t>
            </a:r>
            <a:r>
              <a:rPr lang="en-US" sz="2000" dirty="0" err="1">
                <a:latin typeface="Times New Roman" panose="02020603050405020304" pitchFamily="18" charset="0"/>
                <a:cs typeface="Times New Roman" panose="02020603050405020304" pitchFamily="18" charset="0"/>
              </a:rPr>
              <a:t>Busari</a:t>
            </a:r>
            <a:r>
              <a:rPr lang="en-US" sz="2000" dirty="0">
                <a:latin typeface="Times New Roman" panose="02020603050405020304" pitchFamily="18" charset="0"/>
                <a:cs typeface="Times New Roman" panose="02020603050405020304" pitchFamily="18" charset="0"/>
              </a:rPr>
              <a:t>, J. Rodriguez and Z. Zhou, "An IoT-Based E-Health Monitoring System Using ECG Signal," GLOBECOM 2017 - 2017 IEEE Global Communications Conference.</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O. Y. </a:t>
            </a:r>
            <a:r>
              <a:rPr lang="en-US" sz="2000" dirty="0" err="1">
                <a:latin typeface="Times New Roman" panose="02020603050405020304" pitchFamily="18" charset="0"/>
                <a:cs typeface="Times New Roman" panose="02020603050405020304" pitchFamily="18" charset="0"/>
              </a:rPr>
              <a:t>Tham</a:t>
            </a:r>
            <a:r>
              <a:rPr lang="en-US" sz="2000" dirty="0">
                <a:latin typeface="Times New Roman" panose="02020603050405020304" pitchFamily="18" charset="0"/>
                <a:cs typeface="Times New Roman" panose="02020603050405020304" pitchFamily="18" charset="0"/>
              </a:rPr>
              <a:t>, M. A. </a:t>
            </a:r>
            <a:r>
              <a:rPr lang="en-US" sz="2000" dirty="0" err="1">
                <a:latin typeface="Times New Roman" panose="02020603050405020304" pitchFamily="18" charset="0"/>
                <a:cs typeface="Times New Roman" panose="02020603050405020304" pitchFamily="18" charset="0"/>
              </a:rPr>
              <a:t>Markom</a:t>
            </a:r>
            <a:r>
              <a:rPr lang="en-US" sz="2000" dirty="0">
                <a:latin typeface="Times New Roman" panose="02020603050405020304" pitchFamily="18" charset="0"/>
                <a:cs typeface="Times New Roman" panose="02020603050405020304" pitchFamily="18" charset="0"/>
              </a:rPr>
              <a:t>, A. H. A. Bakar, E. S. M. M. Tan and A. M. </a:t>
            </a:r>
            <a:r>
              <a:rPr lang="en-US" sz="2000" dirty="0" err="1">
                <a:latin typeface="Times New Roman" panose="02020603050405020304" pitchFamily="18" charset="0"/>
                <a:cs typeface="Times New Roman" panose="02020603050405020304" pitchFamily="18" charset="0"/>
              </a:rPr>
              <a:t>Markom</a:t>
            </a:r>
            <a:r>
              <a:rPr lang="en-US" sz="2000" dirty="0">
                <a:latin typeface="Times New Roman" panose="02020603050405020304" pitchFamily="18" charset="0"/>
                <a:cs typeface="Times New Roman" panose="02020603050405020304" pitchFamily="18" charset="0"/>
              </a:rPr>
              <a:t>, "IoT Health Monitoring Device of Oxygen Saturation (SpO2) and Heart Rate Level," 2020 1st International Conference on Information Technology, Advanced Mechanical and Electrical Engineering (ICITAMEE).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9FC8645B-FA40-F17F-9211-CC8B0A9B0903}"/>
              </a:ext>
            </a:extLst>
          </p:cNvPr>
          <p:cNvSpPr>
            <a:spLocks noGrp="1"/>
          </p:cNvSpPr>
          <p:nvPr>
            <p:ph type="dt" sz="half" idx="10"/>
          </p:nvPr>
        </p:nvSpPr>
        <p:spPr/>
        <p:txBody>
          <a:bodyPr/>
          <a:lstStyle/>
          <a:p>
            <a:pPr>
              <a:defRPr/>
            </a:pPr>
            <a:fld id="{2D5FFD78-2B41-4937-8DDC-2AC2894CC81D}" type="datetime1">
              <a:rPr lang="en-IN" smtClean="0"/>
              <a:t>21-12-2023</a:t>
            </a:fld>
            <a:endParaRPr lang="en-US"/>
          </a:p>
        </p:txBody>
      </p:sp>
      <p:sp>
        <p:nvSpPr>
          <p:cNvPr id="3" name="Footer Placeholder 2">
            <a:extLst>
              <a:ext uri="{FF2B5EF4-FFF2-40B4-BE49-F238E27FC236}">
                <a16:creationId xmlns:a16="http://schemas.microsoft.com/office/drawing/2014/main" id="{9D180187-8749-5244-B235-1842C03E1F8E}"/>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00E2667D-B74D-3E3F-7BE0-9119966B3C80}"/>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References</a:t>
            </a:r>
          </a:p>
        </p:txBody>
      </p:sp>
    </p:spTree>
    <p:extLst>
      <p:ext uri="{BB962C8B-B14F-4D97-AF65-F5344CB8AC3E}">
        <p14:creationId xmlns:p14="http://schemas.microsoft.com/office/powerpoint/2010/main" val="4267452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5 Thank-You Letter Examples for Extending Gratitude to Your Network -  Idealist">
            <a:extLst>
              <a:ext uri="{FF2B5EF4-FFF2-40B4-BE49-F238E27FC236}">
                <a16:creationId xmlns:a16="http://schemas.microsoft.com/office/drawing/2014/main" id="{172FFEB8-DCF4-44CB-803B-1A344352B3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90800" y="1752600"/>
            <a:ext cx="7239000" cy="2929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848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95" name="Google Shape;195;p34"/>
          <p:cNvPicPr preferRelativeResize="0">
            <a:picLocks noGrp="1"/>
          </p:cNvPicPr>
          <p:nvPr>
            <p:ph type="pic" idx="2"/>
          </p:nvPr>
        </p:nvPicPr>
        <p:blipFill rotWithShape="1">
          <a:blip r:embed="rId3">
            <a:alphaModFix/>
          </a:blip>
          <a:srcRect l="30236" r="30236"/>
          <a:stretch/>
        </p:blipFill>
        <p:spPr>
          <a:prstGeom prst="rect">
            <a:avLst/>
          </a:prstGeom>
        </p:spPr>
      </p:pic>
      <p:sp>
        <p:nvSpPr>
          <p:cNvPr id="19" name="Text Box 2">
            <a:extLst>
              <a:ext uri="{FF2B5EF4-FFF2-40B4-BE49-F238E27FC236}">
                <a16:creationId xmlns:a16="http://schemas.microsoft.com/office/drawing/2014/main" id="{CD56A8CE-F702-4908-AFA2-D40BE6633C3E}"/>
              </a:ext>
            </a:extLst>
          </p:cNvPr>
          <p:cNvSpPr txBox="1">
            <a:spLocks noChangeArrowheads="1"/>
          </p:cNvSpPr>
          <p:nvPr/>
        </p:nvSpPr>
        <p:spPr bwMode="auto">
          <a:xfrm>
            <a:off x="152400" y="304800"/>
            <a:ext cx="78486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Introduction</a:t>
            </a:r>
          </a:p>
        </p:txBody>
      </p:sp>
      <p:sp>
        <p:nvSpPr>
          <p:cNvPr id="45" name="TextBox 44">
            <a:extLst>
              <a:ext uri="{FF2B5EF4-FFF2-40B4-BE49-F238E27FC236}">
                <a16:creationId xmlns:a16="http://schemas.microsoft.com/office/drawing/2014/main" id="{9C732A44-AE42-4E60-89C3-81A1FE53EE97}"/>
              </a:ext>
            </a:extLst>
          </p:cNvPr>
          <p:cNvSpPr txBox="1"/>
          <p:nvPr/>
        </p:nvSpPr>
        <p:spPr>
          <a:xfrm>
            <a:off x="152400" y="1295400"/>
            <a:ext cx="7848600" cy="6001643"/>
          </a:xfrm>
          <a:prstGeom prst="rect">
            <a:avLst/>
          </a:prstGeom>
          <a:noFill/>
        </p:spPr>
        <p:txBody>
          <a:bodyPr wrap="square">
            <a:spAutoFit/>
          </a:bodyPr>
          <a:lstStyle/>
          <a:p>
            <a:r>
              <a:rPr lang="en-US" sz="2400" b="0" dirty="0">
                <a:latin typeface="Times New Roman" panose="02020603050405020304" pitchFamily="18" charset="0"/>
                <a:cs typeface="Times New Roman" panose="02020603050405020304" pitchFamily="18" charset="0"/>
              </a:rPr>
              <a:t>An advanced and efficient predictive analytics system for cardiovascular health is crucial in today's healthcare landscape, where cardiovascular diseases, particularly heart attacks, pose a significant public health concern. </a:t>
            </a:r>
          </a:p>
          <a:p>
            <a:endParaRPr lang="en-US" sz="240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After the worldwide Covid-19 pandemic, people who had survived the covid infection have suffered unusual heart attacks and heart problems which can be also termed as effect of “Long Covid”</a:t>
            </a:r>
          </a:p>
          <a:p>
            <a:endParaRPr lang="en-US" sz="240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This innovative system leverages the power of predictive analytics to proactively identify individuals at a higher risk of experiencing a heart attack. </a:t>
            </a:r>
          </a:p>
          <a:p>
            <a:endParaRPr lang="en-US" sz="2400" b="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b="0" dirty="0">
              <a:latin typeface="Times New Roman" panose="02020603050405020304" pitchFamily="18" charset="0"/>
              <a:cs typeface="Times New Roman" panose="02020603050405020304" pitchFamily="18" charset="0"/>
            </a:endParaRPr>
          </a:p>
        </p:txBody>
      </p:sp>
      <p:pic>
        <p:nvPicPr>
          <p:cNvPr id="33" name="Picture 32">
            <a:extLst>
              <a:ext uri="{FF2B5EF4-FFF2-40B4-BE49-F238E27FC236}">
                <a16:creationId xmlns:a16="http://schemas.microsoft.com/office/drawing/2014/main" id="{638CB3F9-9C81-4F32-A4FE-C74A5CF839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334" y="152399"/>
            <a:ext cx="4066400" cy="670543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2" name="Google Shape;202;p35"/>
          <p:cNvSpPr txBox="1">
            <a:spLocks noGrp="1"/>
          </p:cNvSpPr>
          <p:nvPr>
            <p:ph type="subTitle" idx="1"/>
          </p:nvPr>
        </p:nvSpPr>
        <p:spPr>
          <a:xfrm>
            <a:off x="152400" y="393800"/>
            <a:ext cx="11887200" cy="1206400"/>
          </a:xfrm>
          <a:prstGeom prst="rect">
            <a:avLst/>
          </a:prstGeom>
        </p:spPr>
        <p:txBody>
          <a:bodyPr spcFirstLastPara="1" vert="horz" wrap="square" lIns="121900" tIns="121900" rIns="121900" bIns="121900" rtlCol="0" anchor="t" anchorCtr="0">
            <a:noAutofit/>
          </a:bodyPr>
          <a:lstStyle/>
          <a:p>
            <a:r>
              <a:rPr lang="en-US" sz="2400" b="0" dirty="0">
                <a:latin typeface="Times New Roman" panose="02020603050405020304" pitchFamily="18" charset="0"/>
                <a:cs typeface="Times New Roman" panose="02020603050405020304" pitchFamily="18" charset="0"/>
              </a:rPr>
              <a:t>By employing cutting-edge machine learning algorithms and analyzing a diverse set of health-related data, this system aims to revolutionize preventive care and improve patient outcomes.</a:t>
            </a:r>
            <a:endParaRPr lang="en-IN" sz="2400" b="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b="0" dirty="0">
                <a:latin typeface="Times New Roman" panose="02020603050405020304" pitchFamily="18" charset="0"/>
                <a:cs typeface="Times New Roman" panose="02020603050405020304" pitchFamily="18" charset="0"/>
              </a:rPr>
              <a:t>The primary goal of this predictive analytics system is to </a:t>
            </a:r>
            <a:r>
              <a:rPr lang="en-US" sz="2400" dirty="0">
                <a:latin typeface="Times New Roman" panose="02020603050405020304" pitchFamily="18" charset="0"/>
                <a:cs typeface="Times New Roman" panose="02020603050405020304" pitchFamily="18" charset="0"/>
              </a:rPr>
              <a:t>create a personalized heart profile and to cumulate a heart score to predict his future cardiovascular health.</a:t>
            </a:r>
            <a:r>
              <a:rPr lang="en-US" sz="2400" b="0" dirty="0">
                <a:latin typeface="Times New Roman" panose="02020603050405020304" pitchFamily="18" charset="0"/>
                <a:cs typeface="Times New Roman" panose="02020603050405020304" pitchFamily="18" charset="0"/>
              </a:rPr>
              <a:t>. By analyzing various risk factors such as age, gender, medical history, lifestyle choices, genetic predisposition, and clinical indicators, the system generates personalized risk assessments. </a:t>
            </a:r>
            <a:endParaRPr lang="en-IN" sz="2400" b="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917D306-AD22-4DB6-872E-05F7FD5D7593}"/>
              </a:ext>
            </a:extLst>
          </p:cNvPr>
          <p:cNvPicPr>
            <a:picLocks noChangeAspect="1"/>
          </p:cNvPicPr>
          <p:nvPr/>
        </p:nvPicPr>
        <p:blipFill rotWithShape="1">
          <a:blip r:embed="rId3">
            <a:extLst>
              <a:ext uri="{28A0092B-C50C-407E-A947-70E740481C1C}">
                <a14:useLocalDpi xmlns:a14="http://schemas.microsoft.com/office/drawing/2010/main" val="0"/>
              </a:ext>
            </a:extLst>
          </a:blip>
          <a:srcRect l="-988" t="-424" r="988" b="47091"/>
          <a:stretch/>
        </p:blipFill>
        <p:spPr>
          <a:xfrm>
            <a:off x="1752599" y="3048000"/>
            <a:ext cx="8763001" cy="381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C8645B-FA40-F17F-9211-CC8B0A9B0903}"/>
              </a:ext>
            </a:extLst>
          </p:cNvPr>
          <p:cNvSpPr>
            <a:spLocks noGrp="1"/>
          </p:cNvSpPr>
          <p:nvPr>
            <p:ph type="dt" sz="half" idx="10"/>
          </p:nvPr>
        </p:nvSpPr>
        <p:spPr/>
        <p:txBody>
          <a:bodyPr/>
          <a:lstStyle/>
          <a:p>
            <a:pPr>
              <a:defRPr/>
            </a:pPr>
            <a:fld id="{2D5FFD78-2B41-4937-8DDC-2AC2894CC81D}" type="datetime1">
              <a:rPr lang="en-IN" smtClean="0"/>
              <a:t>21-12-2023</a:t>
            </a:fld>
            <a:endParaRPr lang="en-US"/>
          </a:p>
        </p:txBody>
      </p:sp>
      <p:sp>
        <p:nvSpPr>
          <p:cNvPr id="3" name="Footer Placeholder 2">
            <a:extLst>
              <a:ext uri="{FF2B5EF4-FFF2-40B4-BE49-F238E27FC236}">
                <a16:creationId xmlns:a16="http://schemas.microsoft.com/office/drawing/2014/main" id="{9D180187-8749-5244-B235-1842C03E1F8E}"/>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00E2667D-B74D-3E3F-7BE0-9119966B3C80}"/>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IN" sz="3600">
                <a:latin typeface="Times New Roman"/>
                <a:cs typeface="Times New Roman"/>
              </a:rPr>
              <a:t>LITERATURE SURVEY</a:t>
            </a:r>
            <a:endParaRPr lang="en-US" altLang="en-US" sz="3600" dirty="0">
              <a:latin typeface="Book Antiqua" panose="02040602050305030304" pitchFamily="18" charset="0"/>
            </a:endParaRPr>
          </a:p>
        </p:txBody>
      </p:sp>
      <p:graphicFrame>
        <p:nvGraphicFramePr>
          <p:cNvPr id="15" name="Table 14">
            <a:extLst>
              <a:ext uri="{FF2B5EF4-FFF2-40B4-BE49-F238E27FC236}">
                <a16:creationId xmlns:a16="http://schemas.microsoft.com/office/drawing/2014/main" id="{EC8934BC-00F5-F62C-C895-14138CECB11B}"/>
              </a:ext>
            </a:extLst>
          </p:cNvPr>
          <p:cNvGraphicFramePr>
            <a:graphicFrameLocks noGrp="1"/>
          </p:cNvGraphicFramePr>
          <p:nvPr>
            <p:extLst>
              <p:ext uri="{D42A27DB-BD31-4B8C-83A1-F6EECF244321}">
                <p14:modId xmlns:p14="http://schemas.microsoft.com/office/powerpoint/2010/main" val="2214567533"/>
              </p:ext>
            </p:extLst>
          </p:nvPr>
        </p:nvGraphicFramePr>
        <p:xfrm>
          <a:off x="0" y="923164"/>
          <a:ext cx="12192000" cy="5640355"/>
        </p:xfrm>
        <a:graphic>
          <a:graphicData uri="http://schemas.openxmlformats.org/drawingml/2006/table">
            <a:tbl>
              <a:tblPr/>
              <a:tblGrid>
                <a:gridCol w="4710733">
                  <a:extLst>
                    <a:ext uri="{9D8B030D-6E8A-4147-A177-3AD203B41FA5}">
                      <a16:colId xmlns:a16="http://schemas.microsoft.com/office/drawing/2014/main" val="453391024"/>
                    </a:ext>
                  </a:extLst>
                </a:gridCol>
                <a:gridCol w="2147267">
                  <a:extLst>
                    <a:ext uri="{9D8B030D-6E8A-4147-A177-3AD203B41FA5}">
                      <a16:colId xmlns:a16="http://schemas.microsoft.com/office/drawing/2014/main" val="1517241906"/>
                    </a:ext>
                  </a:extLst>
                </a:gridCol>
                <a:gridCol w="2819400">
                  <a:extLst>
                    <a:ext uri="{9D8B030D-6E8A-4147-A177-3AD203B41FA5}">
                      <a16:colId xmlns:a16="http://schemas.microsoft.com/office/drawing/2014/main" val="4246498978"/>
                    </a:ext>
                  </a:extLst>
                </a:gridCol>
                <a:gridCol w="2514600">
                  <a:extLst>
                    <a:ext uri="{9D8B030D-6E8A-4147-A177-3AD203B41FA5}">
                      <a16:colId xmlns:a16="http://schemas.microsoft.com/office/drawing/2014/main" val="4006940724"/>
                    </a:ext>
                  </a:extLst>
                </a:gridCol>
              </a:tblGrid>
              <a:tr h="304628">
                <a:tc>
                  <a:txBody>
                    <a:bodyPr/>
                    <a:lstStyle/>
                    <a:p>
                      <a:pPr algn="l" fontAlgn="base"/>
                      <a:r>
                        <a:rPr lang="en-US" sz="1600" b="1" i="0" dirty="0">
                          <a:solidFill>
                            <a:srgbClr val="000000"/>
                          </a:solidFill>
                          <a:effectLst/>
                          <a:latin typeface="Times New Roman" panose="02020603050405020304" pitchFamily="18" charset="0"/>
                          <a:cs typeface="Times New Roman" panose="02020603050405020304" pitchFamily="18" charset="0"/>
                        </a:rPr>
                        <a:t>Title​</a:t>
                      </a:r>
                      <a:endParaRPr lang="en-US" sz="1600" b="1" i="0" dirty="0">
                        <a:solidFill>
                          <a:srgbClr val="FFFFFF"/>
                        </a:solidFill>
                        <a:effectLst/>
                        <a:latin typeface="Times New Roman" panose="02020603050405020304" pitchFamily="18" charset="0"/>
                        <a:cs typeface="Times New Roman" panose="02020603050405020304" pitchFamily="18" charset="0"/>
                      </a:endParaRPr>
                    </a:p>
                  </a:txBody>
                  <a:tcPr marL="82101" marR="82101" marT="41050" marB="4105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600" b="1" i="0" dirty="0">
                          <a:solidFill>
                            <a:srgbClr val="000000"/>
                          </a:solidFill>
                          <a:effectLst/>
                          <a:latin typeface="Times New Roman" panose="02020603050405020304" pitchFamily="18" charset="0"/>
                          <a:cs typeface="Times New Roman" panose="02020603050405020304" pitchFamily="18" charset="0"/>
                        </a:rPr>
                        <a:t>Authors​</a:t>
                      </a:r>
                      <a:endParaRPr lang="en-US" sz="1600" b="1" i="0" dirty="0">
                        <a:solidFill>
                          <a:srgbClr val="FFFFFF"/>
                        </a:solidFill>
                        <a:effectLst/>
                        <a:latin typeface="Times New Roman" panose="02020603050405020304" pitchFamily="18" charset="0"/>
                        <a:cs typeface="Times New Roman" panose="02020603050405020304" pitchFamily="18" charset="0"/>
                      </a:endParaRPr>
                    </a:p>
                  </a:txBody>
                  <a:tcPr marL="82101" marR="82101" marT="41050" marB="4105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600" b="1" i="0" dirty="0">
                          <a:solidFill>
                            <a:srgbClr val="000000"/>
                          </a:solidFill>
                          <a:effectLst/>
                          <a:latin typeface="Times New Roman" panose="02020603050405020304" pitchFamily="18" charset="0"/>
                          <a:cs typeface="Times New Roman" panose="02020603050405020304" pitchFamily="18" charset="0"/>
                        </a:rPr>
                        <a:t>Focuses on​</a:t>
                      </a:r>
                      <a:endParaRPr lang="en-US" sz="1600" b="1" i="0" dirty="0">
                        <a:solidFill>
                          <a:srgbClr val="FFFFFF"/>
                        </a:solidFill>
                        <a:effectLst/>
                        <a:latin typeface="Times New Roman" panose="02020603050405020304" pitchFamily="18" charset="0"/>
                        <a:cs typeface="Times New Roman" panose="02020603050405020304" pitchFamily="18" charset="0"/>
                      </a:endParaRPr>
                    </a:p>
                  </a:txBody>
                  <a:tcPr marL="82101" marR="82101" marT="41050" marB="4105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600" b="1" i="0" dirty="0">
                          <a:solidFill>
                            <a:srgbClr val="000000"/>
                          </a:solidFill>
                          <a:effectLst/>
                          <a:latin typeface="Times New Roman" panose="02020603050405020304" pitchFamily="18" charset="0"/>
                          <a:cs typeface="Times New Roman" panose="02020603050405020304" pitchFamily="18" charset="0"/>
                        </a:rPr>
                        <a:t>Drawbacks</a:t>
                      </a:r>
                      <a:endParaRPr lang="en-US" sz="1600" b="1" i="0" dirty="0">
                        <a:solidFill>
                          <a:srgbClr val="FFFFFF"/>
                        </a:solidFill>
                        <a:effectLst/>
                        <a:latin typeface="Times New Roman" panose="02020603050405020304" pitchFamily="18" charset="0"/>
                        <a:cs typeface="Times New Roman" panose="02020603050405020304" pitchFamily="18" charset="0"/>
                      </a:endParaRPr>
                    </a:p>
                  </a:txBody>
                  <a:tcPr marL="82101" marR="82101" marT="41050" marB="41050" anchor="b">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extLst>
                  <a:ext uri="{0D108BD9-81ED-4DB2-BD59-A6C34878D82A}">
                    <a16:rowId xmlns:a16="http://schemas.microsoft.com/office/drawing/2014/main" val="4167349900"/>
                  </a:ext>
                </a:extLst>
              </a:tr>
              <a:tr h="863514">
                <a:tc>
                  <a:txBody>
                    <a:bodyPr/>
                    <a:lstStyle/>
                    <a:p>
                      <a:pPr algn="l" fontAlgn="base"/>
                      <a:r>
                        <a:rPr lang="en-IN" sz="1800" dirty="0">
                          <a:latin typeface="Times New Roman" panose="02020603050405020304" pitchFamily="18" charset="0"/>
                          <a:cs typeface="Times New Roman" panose="02020603050405020304" pitchFamily="18" charset="0"/>
                        </a:rPr>
                        <a:t>Using PSO algorithm for producing best rules in diagnosis of heart disease. [</a:t>
                      </a:r>
                      <a:r>
                        <a:rPr lang="en-US" sz="1800" b="0" i="0" dirty="0">
                          <a:solidFill>
                            <a:srgbClr val="000000"/>
                          </a:solidFill>
                          <a:effectLst/>
                          <a:latin typeface="Times New Roman" panose="02020603050405020304" pitchFamily="18" charset="0"/>
                          <a:cs typeface="Times New Roman" panose="02020603050405020304" pitchFamily="18" charset="0"/>
                        </a:rPr>
                        <a:t>2017</a:t>
                      </a:r>
                      <a:r>
                        <a:rPr lang="en-IN" sz="1800" dirty="0">
                          <a:latin typeface="Times New Roman" panose="02020603050405020304" pitchFamily="18" charset="0"/>
                          <a:cs typeface="Times New Roman" panose="02020603050405020304" pitchFamily="18" charset="0"/>
                        </a:rPr>
                        <a:t>]</a:t>
                      </a:r>
                      <a:endParaRPr lang="en-US" sz="1800" b="0" i="0" dirty="0">
                        <a:solidFill>
                          <a:srgbClr val="000000"/>
                        </a:solidFill>
                        <a:effectLst/>
                        <a:latin typeface="Times New Roman" panose="02020603050405020304" pitchFamily="18" charset="0"/>
                        <a:cs typeface="Times New Roman" panose="02020603050405020304" pitchFamily="18"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IN" sz="1800" dirty="0">
                          <a:latin typeface="Times New Roman" panose="02020603050405020304" pitchFamily="18" charset="0"/>
                          <a:cs typeface="Times New Roman" panose="02020603050405020304" pitchFamily="18" charset="0"/>
                        </a:rPr>
                        <a:t>H. </a:t>
                      </a:r>
                      <a:r>
                        <a:rPr lang="en-IN" sz="1800" dirty="0" err="1">
                          <a:latin typeface="Times New Roman" panose="02020603050405020304" pitchFamily="18" charset="0"/>
                          <a:cs typeface="Times New Roman" panose="02020603050405020304" pitchFamily="18" charset="0"/>
                        </a:rPr>
                        <a:t>Alkeshuosh</a:t>
                      </a:r>
                      <a:r>
                        <a:rPr lang="en-IN" sz="1800" dirty="0">
                          <a:latin typeface="Times New Roman" panose="02020603050405020304" pitchFamily="18" charset="0"/>
                          <a:cs typeface="Times New Roman" panose="02020603050405020304" pitchFamily="18" charset="0"/>
                        </a:rPr>
                        <a:t>, M. Z. Moghadam</a:t>
                      </a:r>
                      <a:endParaRPr lang="en-US" sz="1800" b="0" i="0" dirty="0">
                        <a:solidFill>
                          <a:srgbClr val="000000"/>
                        </a:solidFill>
                        <a:effectLst/>
                        <a:latin typeface="Times New Roman" panose="02020603050405020304" pitchFamily="18" charset="0"/>
                        <a:cs typeface="Times New Roman" panose="02020603050405020304" pitchFamily="18"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 PSO used in this model is a less complex algorithm</a:t>
                      </a:r>
                      <a:endParaRPr lang="en-US" sz="1600" b="0" i="0" dirty="0">
                        <a:solidFill>
                          <a:srgbClr val="000000"/>
                        </a:solidFill>
                        <a:effectLst/>
                        <a:latin typeface="Times New Roman" panose="02020603050405020304" pitchFamily="18" charset="0"/>
                        <a:cs typeface="Times New Roman" panose="02020603050405020304" pitchFamily="18"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Slow convergence in the refined search stage.</a:t>
                      </a:r>
                      <a:endParaRPr lang="en-US" sz="1600" b="0" i="0" dirty="0">
                        <a:solidFill>
                          <a:srgbClr val="000000"/>
                        </a:solidFill>
                        <a:effectLst/>
                        <a:latin typeface="Times New Roman" panose="02020603050405020304" pitchFamily="18" charset="0"/>
                        <a:cs typeface="Times New Roman" panose="02020603050405020304" pitchFamily="18"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extLst>
                  <a:ext uri="{0D108BD9-81ED-4DB2-BD59-A6C34878D82A}">
                    <a16:rowId xmlns:a16="http://schemas.microsoft.com/office/drawing/2014/main" val="406240575"/>
                  </a:ext>
                </a:extLst>
              </a:tr>
              <a:tr h="515058">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Backpropagation neural network for prediction of heart disease. [</a:t>
                      </a:r>
                      <a:r>
                        <a:rPr lang="en-US" sz="1800" b="0" i="0" dirty="0">
                          <a:solidFill>
                            <a:srgbClr val="000000"/>
                          </a:solidFill>
                          <a:effectLst/>
                          <a:latin typeface="Times New Roman" panose="02020603050405020304" pitchFamily="18" charset="0"/>
                          <a:cs typeface="Times New Roman" panose="02020603050405020304" pitchFamily="18" charset="0"/>
                        </a:rPr>
                        <a:t>2013</a:t>
                      </a:r>
                      <a:r>
                        <a:rPr lang="en-US" sz="1800" dirty="0">
                          <a:latin typeface="Times New Roman" panose="02020603050405020304" pitchFamily="18" charset="0"/>
                          <a:cs typeface="Times New Roman" panose="02020603050405020304" pitchFamily="18" charset="0"/>
                        </a:rPr>
                        <a:t>]</a:t>
                      </a:r>
                      <a:endParaRPr lang="en-US" sz="1800" b="0" i="0" dirty="0">
                        <a:solidFill>
                          <a:srgbClr val="000000"/>
                        </a:solidFill>
                        <a:effectLst/>
                        <a:latin typeface="Times New Roman" panose="02020603050405020304" pitchFamily="18" charset="0"/>
                        <a:cs typeface="Times New Roman" panose="02020603050405020304" pitchFamily="18"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dirty="0">
                          <a:latin typeface="Times New Roman" panose="02020603050405020304" pitchFamily="18" charset="0"/>
                          <a:cs typeface="Times New Roman" panose="02020603050405020304" pitchFamily="18" charset="0"/>
                        </a:rPr>
                        <a:t>J. </a:t>
                      </a:r>
                      <a:r>
                        <a:rPr lang="en-US" sz="1800" dirty="0" err="1">
                          <a:latin typeface="Times New Roman" panose="02020603050405020304" pitchFamily="18" charset="0"/>
                          <a:cs typeface="Times New Roman" panose="02020603050405020304" pitchFamily="18" charset="0"/>
                        </a:rPr>
                        <a:t>Theor</a:t>
                      </a:r>
                      <a:endParaRPr lang="en-US" sz="1800" b="0" i="0" dirty="0">
                        <a:solidFill>
                          <a:srgbClr val="000000"/>
                        </a:solidFill>
                        <a:effectLst/>
                        <a:latin typeface="Times New Roman" panose="02020603050405020304" pitchFamily="18" charset="0"/>
                        <a:cs typeface="Times New Roman" panose="02020603050405020304" pitchFamily="18"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The paper uses a publicly available dataset.</a:t>
                      </a:r>
                      <a:endParaRPr lang="en-US" sz="1600" b="0" i="0" dirty="0">
                        <a:solidFill>
                          <a:srgbClr val="000000"/>
                        </a:solidFill>
                        <a:effectLst/>
                        <a:latin typeface="Times New Roman" panose="02020603050405020304" pitchFamily="18" charset="0"/>
                        <a:cs typeface="Times New Roman" panose="02020603050405020304" pitchFamily="18"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The model is based on a single dataset.</a:t>
                      </a:r>
                      <a:endParaRPr lang="en-US" sz="1600" b="0" i="0" dirty="0">
                        <a:solidFill>
                          <a:srgbClr val="000000"/>
                        </a:solidFill>
                        <a:effectLst/>
                        <a:latin typeface="Times New Roman" panose="02020603050405020304" pitchFamily="18" charset="0"/>
                        <a:cs typeface="Times New Roman" panose="02020603050405020304" pitchFamily="18"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extLst>
                  <a:ext uri="{0D108BD9-81ED-4DB2-BD59-A6C34878D82A}">
                    <a16:rowId xmlns:a16="http://schemas.microsoft.com/office/drawing/2014/main" val="1800650542"/>
                  </a:ext>
                </a:extLst>
              </a:tr>
              <a:tr h="963073">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Heart diseases prediction with data mining and neural network techniques. [</a:t>
                      </a:r>
                      <a:r>
                        <a:rPr lang="en-US" sz="1800" b="0" i="0" dirty="0">
                          <a:solidFill>
                            <a:srgbClr val="000000"/>
                          </a:solidFill>
                          <a:effectLst/>
                          <a:latin typeface="Times New Roman" panose="02020603050405020304" pitchFamily="18" charset="0"/>
                          <a:cs typeface="Times New Roman" panose="02020603050405020304" pitchFamily="18" charset="0"/>
                        </a:rPr>
                        <a:t>2018</a:t>
                      </a:r>
                      <a:r>
                        <a:rPr lang="en-US" sz="1800" dirty="0">
                          <a:latin typeface="Times New Roman" panose="02020603050405020304" pitchFamily="18" charset="0"/>
                          <a:cs typeface="Times New Roman" panose="02020603050405020304" pitchFamily="18" charset="0"/>
                        </a:rPr>
                        <a:t>]</a:t>
                      </a:r>
                      <a:endParaRPr lang="en-US" sz="1800" b="0" i="0" dirty="0">
                        <a:solidFill>
                          <a:srgbClr val="000000"/>
                        </a:solidFill>
                        <a:effectLst/>
                        <a:latin typeface="Times New Roman" panose="02020603050405020304" pitchFamily="18" charset="0"/>
                        <a:cs typeface="Times New Roman" panose="02020603050405020304" pitchFamily="18" charset="0"/>
                      </a:endParaRPr>
                    </a:p>
                    <a:p>
                      <a:pPr algn="l" fontAlgn="base"/>
                      <a:endParaRPr lang="en-US" sz="1600" b="0" i="0" dirty="0">
                        <a:solidFill>
                          <a:srgbClr val="000000"/>
                        </a:solidFill>
                        <a:effectLst/>
                        <a:latin typeface="Times New Roman" panose="02020603050405020304" pitchFamily="18" charset="0"/>
                        <a:cs typeface="Times New Roman" panose="02020603050405020304" pitchFamily="18"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dirty="0">
                          <a:latin typeface="Times New Roman" panose="02020603050405020304" pitchFamily="18" charset="0"/>
                          <a:cs typeface="Times New Roman" panose="02020603050405020304" pitchFamily="18" charset="0"/>
                        </a:rPr>
                        <a:t>B. S. S. </a:t>
                      </a:r>
                      <a:r>
                        <a:rPr lang="en-US" sz="1800" dirty="0" err="1">
                          <a:latin typeface="Times New Roman" panose="02020603050405020304" pitchFamily="18" charset="0"/>
                          <a:cs typeface="Times New Roman" panose="02020603050405020304" pitchFamily="18" charset="0"/>
                        </a:rPr>
                        <a:t>Rathnayakc</a:t>
                      </a:r>
                      <a:r>
                        <a:rPr lang="en-US" sz="1800" dirty="0">
                          <a:latin typeface="Times New Roman" panose="02020603050405020304" pitchFamily="18" charset="0"/>
                          <a:cs typeface="Times New Roman" panose="02020603050405020304" pitchFamily="18" charset="0"/>
                        </a:rPr>
                        <a:t> and G. U. </a:t>
                      </a:r>
                      <a:r>
                        <a:rPr lang="en-US" sz="1800" dirty="0" err="1">
                          <a:latin typeface="Times New Roman" panose="02020603050405020304" pitchFamily="18" charset="0"/>
                          <a:cs typeface="Times New Roman" panose="02020603050405020304" pitchFamily="18" charset="0"/>
                        </a:rPr>
                        <a:t>Ganegoda</a:t>
                      </a:r>
                      <a:endParaRPr lang="en-US" sz="1800" b="0" i="0" dirty="0">
                        <a:solidFill>
                          <a:srgbClr val="000000"/>
                        </a:solidFill>
                        <a:effectLst/>
                        <a:latin typeface="Times New Roman" panose="02020603050405020304" pitchFamily="18" charset="0"/>
                        <a:cs typeface="Times New Roman" panose="02020603050405020304" pitchFamily="18"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This paper compares the accuracy and error rate.</a:t>
                      </a:r>
                      <a:endParaRPr lang="en-US" sz="1600" b="0" i="0" dirty="0">
                        <a:solidFill>
                          <a:srgbClr val="000000"/>
                        </a:solidFill>
                        <a:effectLst/>
                        <a:latin typeface="Times New Roman" panose="02020603050405020304" pitchFamily="18" charset="0"/>
                        <a:cs typeface="Times New Roman" panose="02020603050405020304" pitchFamily="18"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The paper only presents a survey of different data mining and neural network techniques</a:t>
                      </a:r>
                      <a:endParaRPr lang="en-US" sz="1600" b="0" i="0" dirty="0">
                        <a:solidFill>
                          <a:srgbClr val="000000"/>
                        </a:solidFill>
                        <a:effectLst/>
                        <a:latin typeface="Times New Roman" panose="02020603050405020304" pitchFamily="18" charset="0"/>
                        <a:cs typeface="Times New Roman" panose="02020603050405020304" pitchFamily="18"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extLst>
                  <a:ext uri="{0D108BD9-81ED-4DB2-BD59-A6C34878D82A}">
                    <a16:rowId xmlns:a16="http://schemas.microsoft.com/office/drawing/2014/main" val="3935724838"/>
                  </a:ext>
                </a:extLst>
              </a:tr>
              <a:tr h="1187081">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Identification of significant features and data mining techniques in predicting heart disease.</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dirty="0">
                          <a:solidFill>
                            <a:srgbClr val="000000"/>
                          </a:solidFill>
                          <a:effectLst/>
                          <a:latin typeface="Times New Roman" panose="02020603050405020304" pitchFamily="18" charset="0"/>
                          <a:cs typeface="Times New Roman" panose="02020603050405020304" pitchFamily="18" charset="0"/>
                        </a:rPr>
                        <a:t>[2019]</a:t>
                      </a:r>
                    </a:p>
                    <a:p>
                      <a:pPr algn="l" fontAlgn="base"/>
                      <a:endParaRPr lang="en-US" sz="1600" b="0" i="0" dirty="0">
                        <a:solidFill>
                          <a:srgbClr val="000000"/>
                        </a:solidFill>
                        <a:effectLst/>
                        <a:latin typeface="Times New Roman" panose="02020603050405020304" pitchFamily="18" charset="0"/>
                        <a:cs typeface="Times New Roman" panose="02020603050405020304" pitchFamily="18"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dirty="0">
                          <a:latin typeface="Times New Roman" panose="02020603050405020304" pitchFamily="18" charset="0"/>
                          <a:cs typeface="Times New Roman" panose="02020603050405020304" pitchFamily="18" charset="0"/>
                        </a:rPr>
                        <a:t>M. S. Amin, Y. K. </a:t>
                      </a:r>
                      <a:r>
                        <a:rPr lang="en-US" sz="1800" dirty="0" err="1">
                          <a:latin typeface="Times New Roman" panose="02020603050405020304" pitchFamily="18" charset="0"/>
                          <a:cs typeface="Times New Roman" panose="02020603050405020304" pitchFamily="18" charset="0"/>
                        </a:rPr>
                        <a:t>Chiam</a:t>
                      </a:r>
                      <a:r>
                        <a:rPr lang="en-US" sz="1800" dirty="0">
                          <a:latin typeface="Times New Roman" panose="02020603050405020304" pitchFamily="18" charset="0"/>
                          <a:cs typeface="Times New Roman" panose="02020603050405020304" pitchFamily="18" charset="0"/>
                        </a:rPr>
                        <a:t>, K. D. </a:t>
                      </a:r>
                      <a:r>
                        <a:rPr lang="en-US" sz="1800" dirty="0" err="1">
                          <a:latin typeface="Times New Roman" panose="02020603050405020304" pitchFamily="18" charset="0"/>
                          <a:cs typeface="Times New Roman" panose="02020603050405020304" pitchFamily="18" charset="0"/>
                        </a:rPr>
                        <a:t>Varathan</a:t>
                      </a:r>
                      <a:endParaRPr lang="en-US" sz="1800" b="0" i="0" dirty="0">
                        <a:solidFill>
                          <a:srgbClr val="000000"/>
                        </a:solidFill>
                        <a:effectLst/>
                        <a:latin typeface="Times New Roman" panose="02020603050405020304" pitchFamily="18" charset="0"/>
                        <a:cs typeface="Times New Roman" panose="02020603050405020304" pitchFamily="18"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600" b="0" i="0" dirty="0">
                          <a:solidFill>
                            <a:srgbClr val="000000"/>
                          </a:solidFill>
                          <a:effectLst/>
                          <a:latin typeface="Times New Roman" panose="02020603050405020304" pitchFamily="18" charset="0"/>
                          <a:cs typeface="Times New Roman" panose="02020603050405020304" pitchFamily="18" charset="0"/>
                        </a:rPr>
                        <a:t>​</a:t>
                      </a: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The paper uses a dataset of 13 medical attributes and evaluates the performance of seven data mining methods</a:t>
                      </a:r>
                      <a:endParaRPr lang="en-US" sz="1600" b="0" i="0" dirty="0">
                        <a:solidFill>
                          <a:srgbClr val="000000"/>
                        </a:solidFill>
                        <a:effectLst/>
                        <a:latin typeface="Times New Roman" panose="02020603050405020304" pitchFamily="18" charset="0"/>
                        <a:cs typeface="Times New Roman" panose="02020603050405020304" pitchFamily="18"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The paper does not compare its results with other existing studies on heart disease prediction.</a:t>
                      </a:r>
                      <a:endParaRPr lang="en-US" sz="1600" b="0" i="0" dirty="0">
                        <a:solidFill>
                          <a:srgbClr val="000000"/>
                        </a:solidFill>
                        <a:effectLst/>
                        <a:latin typeface="Times New Roman" panose="02020603050405020304" pitchFamily="18" charset="0"/>
                        <a:cs typeface="Times New Roman" panose="02020603050405020304" pitchFamily="18"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extLst>
                  <a:ext uri="{0D108BD9-81ED-4DB2-BD59-A6C34878D82A}">
                    <a16:rowId xmlns:a16="http://schemas.microsoft.com/office/drawing/2014/main" val="2662310718"/>
                  </a:ext>
                </a:extLst>
              </a:tr>
              <a:tr h="1187081">
                <a:tc>
                  <a:txBody>
                    <a:bodyPr/>
                    <a:lstStyle/>
                    <a:p>
                      <a:pPr algn="l" fontAlgn="base"/>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Heart Attack Probability Analysis Using Machine Learning.</a:t>
                      </a:r>
                    </a:p>
                    <a:p>
                      <a:pPr algn="l" fontAlgn="base"/>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a:t>
                      </a:r>
                      <a:r>
                        <a:rPr lang="en-US" sz="1800" b="0" i="0" dirty="0">
                          <a:solidFill>
                            <a:srgbClr val="000000"/>
                          </a:solidFill>
                          <a:effectLst/>
                          <a:latin typeface="Times New Roman" panose="02020603050405020304" pitchFamily="18" charset="0"/>
                          <a:cs typeface="Times New Roman" panose="02020603050405020304" pitchFamily="18" charset="0"/>
                        </a:rPr>
                        <a:t>2021</a:t>
                      </a:r>
                      <a:r>
                        <a:rPr lang="en-IN" sz="1800" dirty="0">
                          <a:latin typeface="Times New Roman" panose="02020603050405020304" pitchFamily="18" charset="0"/>
                          <a:cs typeface="Times New Roman" panose="02020603050405020304" pitchFamily="18" charset="0"/>
                        </a:rPr>
                        <a:t>]</a:t>
                      </a:r>
                      <a:endParaRPr lang="en-US" sz="1800" b="0" i="0" dirty="0">
                        <a:solidFill>
                          <a:srgbClr val="000000"/>
                        </a:solidFill>
                        <a:effectLst/>
                        <a:latin typeface="Times New Roman" panose="02020603050405020304" pitchFamily="18" charset="0"/>
                        <a:cs typeface="Times New Roman" panose="02020603050405020304" pitchFamily="18"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A. A. </a:t>
                      </a:r>
                      <a:r>
                        <a:rPr lang="en-US" sz="1800" b="0" i="0" kern="1200" dirty="0" err="1">
                          <a:solidFill>
                            <a:schemeClr val="tx1"/>
                          </a:solidFill>
                          <a:effectLst/>
                          <a:latin typeface="Times New Roman" panose="02020603050405020304" pitchFamily="18" charset="0"/>
                          <a:ea typeface="+mn-ea"/>
                          <a:cs typeface="Times New Roman" panose="02020603050405020304" pitchFamily="18" charset="0"/>
                        </a:rPr>
                        <a:t>Shanbhag</a:t>
                      </a: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 C. Shetty, A. Ananth, A. S. Shetty, K. </a:t>
                      </a:r>
                      <a:r>
                        <a:rPr lang="en-US" sz="1800" b="0" i="0" kern="1200" dirty="0" err="1">
                          <a:solidFill>
                            <a:schemeClr val="tx1"/>
                          </a:solidFill>
                          <a:effectLst/>
                          <a:latin typeface="Times New Roman" panose="02020603050405020304" pitchFamily="18" charset="0"/>
                          <a:ea typeface="+mn-ea"/>
                          <a:cs typeface="Times New Roman" panose="02020603050405020304" pitchFamily="18" charset="0"/>
                        </a:rPr>
                        <a:t>Kavanashree</a:t>
                      </a:r>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 Nayak and B. R. </a:t>
                      </a:r>
                      <a:r>
                        <a:rPr lang="en-US" sz="1800" b="0" i="0" kern="1200" dirty="0" err="1">
                          <a:solidFill>
                            <a:schemeClr val="tx1"/>
                          </a:solidFill>
                          <a:effectLst/>
                          <a:latin typeface="Times New Roman" panose="02020603050405020304" pitchFamily="18" charset="0"/>
                          <a:ea typeface="+mn-ea"/>
                          <a:cs typeface="Times New Roman" panose="02020603050405020304" pitchFamily="18" charset="0"/>
                        </a:rPr>
                        <a:t>Rakshitha</a:t>
                      </a:r>
                      <a:endParaRPr lang="en-US" sz="1800" b="0" i="0" dirty="0">
                        <a:solidFill>
                          <a:srgbClr val="000000"/>
                        </a:solidFill>
                        <a:effectLst/>
                        <a:latin typeface="Times New Roman" panose="02020603050405020304" pitchFamily="18" charset="0"/>
                        <a:cs typeface="Times New Roman" panose="02020603050405020304" pitchFamily="18"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accuracy of prediction with highest value of accuracy as 85.7% for SVM model.</a:t>
                      </a:r>
                      <a:endParaRPr lang="en-US" sz="1600" b="0" i="0" dirty="0">
                        <a:solidFill>
                          <a:srgbClr val="000000"/>
                        </a:solidFill>
                        <a:effectLst/>
                        <a:latin typeface="Times New Roman" panose="02020603050405020304" pitchFamily="18" charset="0"/>
                        <a:cs typeface="Times New Roman" panose="02020603050405020304" pitchFamily="18"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tc>
                  <a:txBody>
                    <a:bodyPr/>
                    <a:lstStyle/>
                    <a:p>
                      <a:pPr algn="l" fontAlgn="base"/>
                      <a:r>
                        <a:rPr lang="en-US" sz="1800" b="0" i="0" kern="1200" dirty="0">
                          <a:solidFill>
                            <a:schemeClr val="tx1"/>
                          </a:solidFill>
                          <a:effectLst/>
                          <a:latin typeface="Times New Roman" panose="02020603050405020304" pitchFamily="18" charset="0"/>
                          <a:ea typeface="+mn-ea"/>
                          <a:cs typeface="Times New Roman" panose="02020603050405020304" pitchFamily="18" charset="0"/>
                        </a:rPr>
                        <a:t>Only single SVM algorithm used in the model.</a:t>
                      </a:r>
                      <a:endParaRPr lang="en-US" sz="1600" b="0" i="0" dirty="0">
                        <a:solidFill>
                          <a:srgbClr val="000000"/>
                        </a:solidFill>
                        <a:effectLst/>
                        <a:latin typeface="Times New Roman" panose="02020603050405020304" pitchFamily="18" charset="0"/>
                        <a:cs typeface="Times New Roman" panose="02020603050405020304" pitchFamily="18" charset="0"/>
                      </a:endParaRPr>
                    </a:p>
                  </a:txBody>
                  <a:tcPr marL="82101" marR="82101" marT="41050" marB="41050"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7F7F8"/>
                    </a:solidFill>
                  </a:tcPr>
                </a:tc>
                <a:extLst>
                  <a:ext uri="{0D108BD9-81ED-4DB2-BD59-A6C34878D82A}">
                    <a16:rowId xmlns:a16="http://schemas.microsoft.com/office/drawing/2014/main" val="3593678629"/>
                  </a:ext>
                </a:extLst>
              </a:tr>
            </a:tbl>
          </a:graphicData>
        </a:graphic>
      </p:graphicFrame>
      <p:sp>
        <p:nvSpPr>
          <p:cNvPr id="16" name="Rectangle 1">
            <a:extLst>
              <a:ext uri="{FF2B5EF4-FFF2-40B4-BE49-F238E27FC236}">
                <a16:creationId xmlns:a16="http://schemas.microsoft.com/office/drawing/2014/main" id="{1DF1028F-2DC0-8BBA-5082-0E6D7E83FC92}"/>
              </a:ext>
            </a:extLst>
          </p:cNvPr>
          <p:cNvSpPr>
            <a:spLocks noChangeArrowheads="1"/>
          </p:cNvSpPr>
          <p:nvPr/>
        </p:nvSpPr>
        <p:spPr bwMode="auto">
          <a:xfrm>
            <a:off x="1905000"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5874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sp>
        <p:nvSpPr>
          <p:cNvPr id="264" name="Google Shape;264;p39"/>
          <p:cNvSpPr txBox="1">
            <a:spLocks noGrp="1"/>
          </p:cNvSpPr>
          <p:nvPr>
            <p:ph type="subTitle" idx="1"/>
          </p:nvPr>
        </p:nvSpPr>
        <p:spPr>
          <a:xfrm>
            <a:off x="2319232" y="1786251"/>
            <a:ext cx="5453167" cy="644000"/>
          </a:xfrm>
          <a:prstGeom prst="rect">
            <a:avLst/>
          </a:prstGeom>
        </p:spPr>
        <p:txBody>
          <a:bodyPr spcFirstLastPara="1" vert="horz" wrap="square" lIns="121900" tIns="121900" rIns="121900" bIns="121900" rtlCol="0" anchor="b" anchorCtr="0">
            <a:noAutofit/>
          </a:bodyPr>
          <a:lstStyle/>
          <a:p>
            <a:pPr marL="0" indent="0"/>
            <a:r>
              <a:rPr lang="en" sz="2400" b="1" dirty="0"/>
              <a:t>Rise In CardioVascular Diseases</a:t>
            </a:r>
            <a:endParaRPr sz="2400" b="1" dirty="0"/>
          </a:p>
        </p:txBody>
      </p:sp>
      <p:sp>
        <p:nvSpPr>
          <p:cNvPr id="268" name="Google Shape;268;p39"/>
          <p:cNvSpPr txBox="1">
            <a:spLocks noGrp="1"/>
          </p:cNvSpPr>
          <p:nvPr>
            <p:ph type="subTitle" idx="2"/>
          </p:nvPr>
        </p:nvSpPr>
        <p:spPr>
          <a:xfrm>
            <a:off x="2319232" y="2283317"/>
            <a:ext cx="7000106" cy="763600"/>
          </a:xfrm>
          <a:prstGeom prst="rect">
            <a:avLst/>
          </a:prstGeom>
        </p:spPr>
        <p:txBody>
          <a:bodyPr spcFirstLastPara="1" vert="horz" wrap="square" lIns="121900" tIns="121900" rIns="121900" bIns="121900" rtlCol="0" anchor="t" anchorCtr="0">
            <a:noAutofit/>
          </a:bodyPr>
          <a:lstStyle/>
          <a:p>
            <a:pPr marL="0" indent="0"/>
            <a:r>
              <a:rPr lang="en-US" sz="1800" b="0" i="0" dirty="0">
                <a:solidFill>
                  <a:srgbClr val="374151"/>
                </a:solidFill>
                <a:effectLst/>
                <a:latin typeface="Söhne"/>
              </a:rPr>
              <a:t>Cardiovascular diseases, including heart disease and stroke, have reached epidemic proportions, becoming the leading cause of death worldwide.</a:t>
            </a:r>
            <a:endParaRPr sz="1800" dirty="0"/>
          </a:p>
        </p:txBody>
      </p:sp>
      <p:sp>
        <p:nvSpPr>
          <p:cNvPr id="269" name="Google Shape;269;p39"/>
          <p:cNvSpPr txBox="1">
            <a:spLocks noGrp="1"/>
          </p:cNvSpPr>
          <p:nvPr>
            <p:ph type="subTitle" idx="3"/>
          </p:nvPr>
        </p:nvSpPr>
        <p:spPr>
          <a:xfrm>
            <a:off x="2319232" y="3780999"/>
            <a:ext cx="6519967" cy="763600"/>
          </a:xfrm>
          <a:prstGeom prst="rect">
            <a:avLst/>
          </a:prstGeom>
        </p:spPr>
        <p:txBody>
          <a:bodyPr spcFirstLastPara="1" vert="horz" wrap="square" lIns="121900" tIns="121900" rIns="121900" bIns="121900" rtlCol="0" anchor="t" anchorCtr="0">
            <a:noAutofit/>
          </a:bodyPr>
          <a:lstStyle/>
          <a:p>
            <a:pPr marL="0" indent="0"/>
            <a:r>
              <a:rPr lang="en-US" dirty="0">
                <a:solidFill>
                  <a:srgbClr val="374151"/>
                </a:solidFill>
                <a:latin typeface="Söhne"/>
              </a:rPr>
              <a:t>A</a:t>
            </a:r>
            <a:r>
              <a:rPr lang="en-US" b="0" i="0" dirty="0">
                <a:solidFill>
                  <a:srgbClr val="374151"/>
                </a:solidFill>
                <a:effectLst/>
                <a:latin typeface="Söhne"/>
              </a:rPr>
              <a:t>dvance </a:t>
            </a:r>
            <a:r>
              <a:rPr lang="en-US" sz="1800" b="0" i="0" dirty="0">
                <a:solidFill>
                  <a:srgbClr val="374151"/>
                </a:solidFill>
                <a:effectLst/>
                <a:latin typeface="Söhne"/>
              </a:rPr>
              <a:t>self-diagnosis</a:t>
            </a:r>
            <a:r>
              <a:rPr lang="en-US" b="0" i="0" dirty="0">
                <a:solidFill>
                  <a:srgbClr val="374151"/>
                </a:solidFill>
                <a:effectLst/>
                <a:latin typeface="Söhne"/>
              </a:rPr>
              <a:t> capabilities for individuals concerned about their cardiovascular health.</a:t>
            </a:r>
            <a:endParaRPr dirty="0"/>
          </a:p>
        </p:txBody>
      </p:sp>
      <p:sp>
        <p:nvSpPr>
          <p:cNvPr id="270" name="Google Shape;270;p39"/>
          <p:cNvSpPr txBox="1">
            <a:spLocks noGrp="1"/>
          </p:cNvSpPr>
          <p:nvPr>
            <p:ph type="subTitle" idx="4"/>
          </p:nvPr>
        </p:nvSpPr>
        <p:spPr>
          <a:xfrm>
            <a:off x="2319267" y="5279467"/>
            <a:ext cx="6519932" cy="763600"/>
          </a:xfrm>
          <a:prstGeom prst="rect">
            <a:avLst/>
          </a:prstGeom>
        </p:spPr>
        <p:txBody>
          <a:bodyPr spcFirstLastPara="1" vert="horz" wrap="square" lIns="121900" tIns="121900" rIns="121900" bIns="121900" rtlCol="0" anchor="t" anchorCtr="0">
            <a:noAutofit/>
          </a:bodyPr>
          <a:lstStyle/>
          <a:p>
            <a:pPr marL="0" indent="0"/>
            <a:r>
              <a:rPr lang="en-US" dirty="0">
                <a:solidFill>
                  <a:srgbClr val="374151"/>
                </a:solidFill>
                <a:latin typeface="Söhne"/>
              </a:rPr>
              <a:t>The early detection not only reduce the cost but also improves the quality of life.</a:t>
            </a:r>
            <a:endParaRPr dirty="0">
              <a:solidFill>
                <a:srgbClr val="374151"/>
              </a:solidFill>
              <a:latin typeface="Söhne"/>
            </a:endParaRPr>
          </a:p>
        </p:txBody>
      </p:sp>
      <p:sp>
        <p:nvSpPr>
          <p:cNvPr id="265" name="Google Shape;265;p39"/>
          <p:cNvSpPr txBox="1">
            <a:spLocks noGrp="1"/>
          </p:cNvSpPr>
          <p:nvPr>
            <p:ph type="subTitle" idx="5"/>
          </p:nvPr>
        </p:nvSpPr>
        <p:spPr>
          <a:prstGeom prst="rect">
            <a:avLst/>
          </a:prstGeom>
        </p:spPr>
        <p:txBody>
          <a:bodyPr spcFirstLastPara="1" vert="horz" wrap="square" lIns="121900" tIns="121900" rIns="121900" bIns="121900" rtlCol="0" anchor="b" anchorCtr="0">
            <a:noAutofit/>
          </a:bodyPr>
          <a:lstStyle/>
          <a:p>
            <a:pPr marL="0" indent="0"/>
            <a:r>
              <a:rPr lang="en" sz="2400" b="1" dirty="0"/>
              <a:t>Improved Self-Diagnosis</a:t>
            </a:r>
            <a:endParaRPr sz="2400" b="1" dirty="0"/>
          </a:p>
        </p:txBody>
      </p:sp>
      <p:sp>
        <p:nvSpPr>
          <p:cNvPr id="266" name="Google Shape;266;p39"/>
          <p:cNvSpPr txBox="1">
            <a:spLocks noGrp="1"/>
          </p:cNvSpPr>
          <p:nvPr>
            <p:ph type="subTitle" idx="6"/>
          </p:nvPr>
        </p:nvSpPr>
        <p:spPr>
          <a:prstGeom prst="rect">
            <a:avLst/>
          </a:prstGeom>
        </p:spPr>
        <p:txBody>
          <a:bodyPr spcFirstLastPara="1" vert="horz" wrap="square" lIns="121900" tIns="121900" rIns="121900" bIns="121900" rtlCol="0" anchor="b" anchorCtr="0">
            <a:noAutofit/>
          </a:bodyPr>
          <a:lstStyle/>
          <a:p>
            <a:pPr marL="0" indent="0"/>
            <a:r>
              <a:rPr lang="en" sz="2400" b="1" dirty="0"/>
              <a:t>Early Detection</a:t>
            </a:r>
            <a:endParaRPr sz="2400" b="1" dirty="0"/>
          </a:p>
        </p:txBody>
      </p:sp>
      <p:sp>
        <p:nvSpPr>
          <p:cNvPr id="32" name="Text Box 2">
            <a:extLst>
              <a:ext uri="{FF2B5EF4-FFF2-40B4-BE49-F238E27FC236}">
                <a16:creationId xmlns:a16="http://schemas.microsoft.com/office/drawing/2014/main" id="{7AFF3104-3E40-47A5-AE60-CCB4A0ABD374}"/>
              </a:ext>
            </a:extLst>
          </p:cNvPr>
          <p:cNvSpPr txBox="1">
            <a:spLocks noGrp="1" noChangeArrowheads="1"/>
          </p:cNvSpPr>
          <p:nvPr>
            <p:ph type="title"/>
          </p:nvPr>
        </p:nvSpPr>
        <p:spPr bwMode="auto">
          <a:xfrm>
            <a:off x="960438" y="593725"/>
            <a:ext cx="10271125" cy="683234"/>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Problem Statement</a:t>
            </a:r>
          </a:p>
        </p:txBody>
      </p:sp>
      <p:pic>
        <p:nvPicPr>
          <p:cNvPr id="3" name="Graphic 2" descr="Business Growth with solid fill">
            <a:extLst>
              <a:ext uri="{FF2B5EF4-FFF2-40B4-BE49-F238E27FC236}">
                <a16:creationId xmlns:a16="http://schemas.microsoft.com/office/drawing/2014/main" id="{6F82F4F5-A5C8-4DC7-8F6E-15A683003E4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54452" y="1879553"/>
            <a:ext cx="724468" cy="724468"/>
          </a:xfrm>
          <a:prstGeom prst="rect">
            <a:avLst/>
          </a:prstGeom>
        </p:spPr>
      </p:pic>
      <p:pic>
        <p:nvPicPr>
          <p:cNvPr id="5" name="Graphic 4" descr="Stethoscope with solid fill">
            <a:extLst>
              <a:ext uri="{FF2B5EF4-FFF2-40B4-BE49-F238E27FC236}">
                <a16:creationId xmlns:a16="http://schemas.microsoft.com/office/drawing/2014/main" id="{A4F54037-424A-4AC1-B770-C778456C702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6530" y="3384164"/>
            <a:ext cx="680870" cy="680870"/>
          </a:xfrm>
          <a:prstGeom prst="rect">
            <a:avLst/>
          </a:prstGeom>
        </p:spPr>
      </p:pic>
      <p:pic>
        <p:nvPicPr>
          <p:cNvPr id="7" name="Graphic 6" descr="Medical with solid fill">
            <a:extLst>
              <a:ext uri="{FF2B5EF4-FFF2-40B4-BE49-F238E27FC236}">
                <a16:creationId xmlns:a16="http://schemas.microsoft.com/office/drawing/2014/main" id="{8B76C33F-D284-43FD-AA65-0310975747D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1600" y="4805530"/>
            <a:ext cx="680870" cy="6808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C862AB-1F66-1D4E-873D-B555184FFD15}"/>
              </a:ext>
            </a:extLst>
          </p:cNvPr>
          <p:cNvSpPr>
            <a:spLocks noGrp="1"/>
          </p:cNvSpPr>
          <p:nvPr>
            <p:ph type="dt" sz="half" idx="10"/>
          </p:nvPr>
        </p:nvSpPr>
        <p:spPr/>
        <p:txBody>
          <a:bodyPr/>
          <a:lstStyle/>
          <a:p>
            <a:pPr>
              <a:defRPr/>
            </a:pPr>
            <a:fld id="{2D5FFD78-2B41-4937-8DDC-2AC2894CC81D}" type="datetime1">
              <a:rPr lang="en-IN" smtClean="0"/>
              <a:t>21-12-2023</a:t>
            </a:fld>
            <a:endParaRPr lang="en-US"/>
          </a:p>
        </p:txBody>
      </p:sp>
      <p:sp>
        <p:nvSpPr>
          <p:cNvPr id="3" name="Footer Placeholder 2">
            <a:extLst>
              <a:ext uri="{FF2B5EF4-FFF2-40B4-BE49-F238E27FC236}">
                <a16:creationId xmlns:a16="http://schemas.microsoft.com/office/drawing/2014/main" id="{05132272-5C35-061A-284A-869A9FAE8B4C}"/>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8562FE90-7635-EC56-4605-35B03D3D93B1}"/>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Objectives</a:t>
            </a:r>
          </a:p>
        </p:txBody>
      </p:sp>
      <p:sp>
        <p:nvSpPr>
          <p:cNvPr id="5" name="TextBox 4">
            <a:extLst>
              <a:ext uri="{FF2B5EF4-FFF2-40B4-BE49-F238E27FC236}">
                <a16:creationId xmlns:a16="http://schemas.microsoft.com/office/drawing/2014/main" id="{C6C15378-449C-D7D6-6EA4-7155B2D92429}"/>
              </a:ext>
            </a:extLst>
          </p:cNvPr>
          <p:cNvSpPr txBox="1"/>
          <p:nvPr/>
        </p:nvSpPr>
        <p:spPr>
          <a:xfrm>
            <a:off x="152400" y="1219200"/>
            <a:ext cx="11887200" cy="4370427"/>
          </a:xfrm>
          <a:prstGeom prst="rect">
            <a:avLst/>
          </a:prstGeom>
          <a:noFill/>
        </p:spPr>
        <p:txBody>
          <a:bodyPr wrap="square" rtlCol="0">
            <a:spAutoFit/>
          </a:bodyPr>
          <a:lstStyle/>
          <a:p>
            <a:r>
              <a:rPr lang="en-US" sz="2000" b="0" dirty="0">
                <a:effectLst/>
                <a:latin typeface="Times New Roman" panose="02020603050405020304" pitchFamily="18" charset="0"/>
                <a:ea typeface="Cambria" panose="02040503050406030204" pitchFamily="18" charset="0"/>
                <a:cs typeface="Times New Roman" panose="02020603050405020304" pitchFamily="18" charset="0"/>
              </a:rPr>
              <a:t>The primary objective of a cardiovascular health management system is to predict the likelihood or risk of an individual experiencing cardiovascular health issues based on various parameters, data, and risk factors. </a:t>
            </a:r>
          </a:p>
          <a:p>
            <a:r>
              <a:rPr lang="en-US" sz="2000" b="0" dirty="0">
                <a:effectLst/>
                <a:latin typeface="Times New Roman" panose="02020603050405020304" pitchFamily="18" charset="0"/>
                <a:ea typeface="Cambria" panose="02040503050406030204" pitchFamily="18" charset="0"/>
                <a:cs typeface="Times New Roman" panose="02020603050405020304" pitchFamily="18" charset="0"/>
              </a:rPr>
              <a:t>The goal is to identify individuals at higher risk and provide them with timely interventions, personalized healthcare plans, and preventive measures to mitigate their risk and improve their cardiovascular health by a data-driven analysis.</a:t>
            </a:r>
          </a:p>
          <a:p>
            <a:endParaRPr lang="en-US" sz="2000" b="0" dirty="0">
              <a:latin typeface="Times New Roman" panose="02020603050405020304" pitchFamily="18" charset="0"/>
              <a:ea typeface="Cambria" panose="02040503050406030204" pitchFamily="18" charset="0"/>
              <a:cs typeface="Times New Roman" panose="02020603050405020304" pitchFamily="18" charset="0"/>
            </a:endParaRPr>
          </a:p>
          <a:p>
            <a:pPr algn="l"/>
            <a:r>
              <a:rPr lang="en-US" sz="2000" b="1" dirty="0">
                <a:latin typeface="Times New Roman" panose="02020603050405020304" pitchFamily="18" charset="0"/>
                <a:cs typeface="Times New Roman" panose="02020603050405020304" pitchFamily="18" charset="0"/>
              </a:rPr>
              <a:t>Lifestyle Modification Guidance: </a:t>
            </a:r>
          </a:p>
          <a:p>
            <a:pPr algn="l"/>
            <a:r>
              <a:rPr lang="en-US" sz="2000" b="0" dirty="0">
                <a:latin typeface="Times New Roman" panose="02020603050405020304" pitchFamily="18" charset="0"/>
                <a:cs typeface="Times New Roman" panose="02020603050405020304" pitchFamily="18" charset="0"/>
              </a:rPr>
              <a:t>      Provide tailored recommendations and guidance to individuals to make lifestyle modifications that can reduce their risk of a heart attack, such as dietary changes, exercise routines, stress management, and smoking cessation.</a:t>
            </a:r>
          </a:p>
          <a:p>
            <a:pPr algn="l">
              <a:buFont typeface="Arial" panose="020B0604020202020204" pitchFamily="34" charset="0"/>
              <a:buChar char="•"/>
            </a:pPr>
            <a:endParaRPr lang="en-US" sz="2000" b="0" dirty="0">
              <a:latin typeface="Times New Roman" panose="02020603050405020304" pitchFamily="18" charset="0"/>
              <a:cs typeface="Times New Roman" panose="02020603050405020304" pitchFamily="18" charset="0"/>
            </a:endParaRPr>
          </a:p>
          <a:p>
            <a:pPr algn="l"/>
            <a:r>
              <a:rPr lang="en-US" sz="2000" b="1" dirty="0">
                <a:latin typeface="Times New Roman" panose="02020603050405020304" pitchFamily="18" charset="0"/>
                <a:cs typeface="Times New Roman" panose="02020603050405020304" pitchFamily="18" charset="0"/>
              </a:rPr>
              <a:t>Enhanced Healthcare Efficiency:</a:t>
            </a:r>
          </a:p>
          <a:p>
            <a:pPr algn="l"/>
            <a:r>
              <a:rPr lang="en-US" sz="2000" b="0" dirty="0">
                <a:latin typeface="Times New Roman" panose="02020603050405020304" pitchFamily="18" charset="0"/>
                <a:cs typeface="Times New Roman" panose="02020603050405020304" pitchFamily="18" charset="0"/>
              </a:rPr>
              <a:t>    Optimize healthcare resource allocation and efficiency by focusing resources on high-risk individuals, leading to better management and outcomes in cardiovascular care.</a:t>
            </a:r>
          </a:p>
          <a:p>
            <a:endParaRPr lang="en-IN" dirty="0"/>
          </a:p>
        </p:txBody>
      </p:sp>
    </p:spTree>
    <p:extLst>
      <p:ext uri="{BB962C8B-B14F-4D97-AF65-F5344CB8AC3E}">
        <p14:creationId xmlns:p14="http://schemas.microsoft.com/office/powerpoint/2010/main" val="2967026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CC05FD-D227-C655-FF98-86C31A53A6D3}"/>
              </a:ext>
            </a:extLst>
          </p:cNvPr>
          <p:cNvSpPr>
            <a:spLocks noGrp="1"/>
          </p:cNvSpPr>
          <p:nvPr>
            <p:ph type="dt" sz="half" idx="10"/>
          </p:nvPr>
        </p:nvSpPr>
        <p:spPr/>
        <p:txBody>
          <a:bodyPr/>
          <a:lstStyle/>
          <a:p>
            <a:pPr>
              <a:defRPr/>
            </a:pPr>
            <a:fld id="{2D5FFD78-2B41-4937-8DDC-2AC2894CC81D}" type="datetime1">
              <a:rPr lang="en-IN" smtClean="0"/>
              <a:t>21-12-2023</a:t>
            </a:fld>
            <a:endParaRPr lang="en-US"/>
          </a:p>
        </p:txBody>
      </p:sp>
      <p:sp>
        <p:nvSpPr>
          <p:cNvPr id="3" name="Footer Placeholder 2">
            <a:extLst>
              <a:ext uri="{FF2B5EF4-FFF2-40B4-BE49-F238E27FC236}">
                <a16:creationId xmlns:a16="http://schemas.microsoft.com/office/drawing/2014/main" id="{ECD3BC7E-ED68-4FE2-B53D-586286FEC5C4}"/>
              </a:ext>
            </a:extLst>
          </p:cNvPr>
          <p:cNvSpPr>
            <a:spLocks noGrp="1"/>
          </p:cNvSpPr>
          <p:nvPr>
            <p:ph type="ftr" sz="quarter" idx="11"/>
          </p:nvPr>
        </p:nvSpPr>
        <p:spPr/>
        <p:txBody>
          <a:bodyPr/>
          <a:lstStyle/>
          <a:p>
            <a:pPr>
              <a:defRPr/>
            </a:pPr>
            <a:r>
              <a:rPr lang="en-US"/>
              <a:t>Dept. of E &amp; CE, DSCE</a:t>
            </a:r>
          </a:p>
        </p:txBody>
      </p:sp>
      <p:sp>
        <p:nvSpPr>
          <p:cNvPr id="4" name="TextBox 3">
            <a:extLst>
              <a:ext uri="{FF2B5EF4-FFF2-40B4-BE49-F238E27FC236}">
                <a16:creationId xmlns:a16="http://schemas.microsoft.com/office/drawing/2014/main" id="{5ABF8B6A-5356-5F41-0B69-262DC92561EF}"/>
              </a:ext>
            </a:extLst>
          </p:cNvPr>
          <p:cNvSpPr txBox="1"/>
          <p:nvPr/>
        </p:nvSpPr>
        <p:spPr>
          <a:xfrm>
            <a:off x="533400" y="1371600"/>
            <a:ext cx="11430000" cy="3139321"/>
          </a:xfrm>
          <a:prstGeom prst="rect">
            <a:avLst/>
          </a:prstGeom>
          <a:noFill/>
        </p:spPr>
        <p:txBody>
          <a:bodyPr wrap="square" rtlCol="0">
            <a:spAutoFit/>
          </a:bodyPr>
          <a:lstStyle/>
          <a:p>
            <a:pPr algn="l"/>
            <a:r>
              <a:rPr lang="en-US" sz="2000" b="1" dirty="0">
                <a:latin typeface="Times New Roman" panose="02020603050405020304" pitchFamily="18" charset="0"/>
                <a:cs typeface="Times New Roman" panose="02020603050405020304" pitchFamily="18" charset="0"/>
              </a:rPr>
              <a:t>Continuous Improvement and Adaptation:</a:t>
            </a:r>
          </a:p>
          <a:p>
            <a:pPr algn="l"/>
            <a:r>
              <a:rPr lang="en-US" sz="2000" b="0" dirty="0">
                <a:latin typeface="Times New Roman" panose="02020603050405020304" pitchFamily="18" charset="0"/>
                <a:cs typeface="Times New Roman" panose="02020603050405020304" pitchFamily="18" charset="0"/>
              </a:rPr>
              <a:t>              Evolve the prediction system continuously by incorporating the latest medical knowledge,          technological advancements, and data analytics techniques to enhance predictive accuracy and relevance.</a:t>
            </a:r>
          </a:p>
          <a:p>
            <a:pPr algn="l"/>
            <a:endParaRPr lang="en-US" sz="2000" b="0" dirty="0">
              <a:latin typeface="Times New Roman" panose="02020603050405020304" pitchFamily="18" charset="0"/>
              <a:cs typeface="Times New Roman" panose="02020603050405020304" pitchFamily="18" charset="0"/>
            </a:endParaRPr>
          </a:p>
          <a:p>
            <a:pPr algn="l"/>
            <a:endParaRPr lang="en-US" sz="2000" b="0" dirty="0">
              <a:latin typeface="Times New Roman" panose="02020603050405020304" pitchFamily="18" charset="0"/>
              <a:cs typeface="Times New Roman" panose="02020603050405020304" pitchFamily="18" charset="0"/>
            </a:endParaRPr>
          </a:p>
          <a:p>
            <a:pPr algn="l"/>
            <a:r>
              <a:rPr lang="en-US" sz="2000" b="1" dirty="0">
                <a:latin typeface="Times New Roman" panose="02020603050405020304" pitchFamily="18" charset="0"/>
                <a:cs typeface="Times New Roman" panose="02020603050405020304" pitchFamily="18" charset="0"/>
              </a:rPr>
              <a:t>Personalized Risk Profiling:</a:t>
            </a:r>
          </a:p>
          <a:p>
            <a:pPr algn="l"/>
            <a:r>
              <a:rPr lang="en-US" sz="2000" b="0" dirty="0">
                <a:latin typeface="Times New Roman" panose="02020603050405020304" pitchFamily="18" charset="0"/>
                <a:cs typeface="Times New Roman" panose="02020603050405020304" pitchFamily="18" charset="0"/>
              </a:rPr>
              <a:t>             Create personalized risk profiles for individuals based on their unique characteristics, including     health history, lifestyle choices, medical conditions, family history, and other relevant parameters.</a:t>
            </a:r>
          </a:p>
          <a:p>
            <a:pPr algn="l"/>
            <a:endParaRPr lang="en-US" sz="2000" b="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52834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EEC742-7F5D-CB0C-EE23-A7259230E41E}"/>
              </a:ext>
            </a:extLst>
          </p:cNvPr>
          <p:cNvSpPr>
            <a:spLocks noGrp="1"/>
          </p:cNvSpPr>
          <p:nvPr>
            <p:ph type="dt" sz="half" idx="10"/>
          </p:nvPr>
        </p:nvSpPr>
        <p:spPr/>
        <p:txBody>
          <a:bodyPr/>
          <a:lstStyle/>
          <a:p>
            <a:pPr>
              <a:defRPr/>
            </a:pPr>
            <a:fld id="{2D5FFD78-2B41-4937-8DDC-2AC2894CC81D}" type="datetime1">
              <a:rPr lang="en-IN" smtClean="0"/>
              <a:t>21-12-2023</a:t>
            </a:fld>
            <a:endParaRPr lang="en-US"/>
          </a:p>
        </p:txBody>
      </p:sp>
      <p:sp>
        <p:nvSpPr>
          <p:cNvPr id="3" name="Footer Placeholder 2">
            <a:extLst>
              <a:ext uri="{FF2B5EF4-FFF2-40B4-BE49-F238E27FC236}">
                <a16:creationId xmlns:a16="http://schemas.microsoft.com/office/drawing/2014/main" id="{532D01CA-9479-ECEE-9418-9B8ADD71C811}"/>
              </a:ext>
            </a:extLst>
          </p:cNvPr>
          <p:cNvSpPr>
            <a:spLocks noGrp="1"/>
          </p:cNvSpPr>
          <p:nvPr>
            <p:ph type="ftr" sz="quarter" idx="11"/>
          </p:nvPr>
        </p:nvSpPr>
        <p:spPr/>
        <p:txBody>
          <a:bodyPr/>
          <a:lstStyle/>
          <a:p>
            <a:pPr>
              <a:defRPr/>
            </a:pPr>
            <a:r>
              <a:rPr lang="en-US"/>
              <a:t>Dept. of E &amp; CE, DSCE</a:t>
            </a:r>
          </a:p>
        </p:txBody>
      </p:sp>
      <p:sp>
        <p:nvSpPr>
          <p:cNvPr id="4" name="Text Box 2">
            <a:extLst>
              <a:ext uri="{FF2B5EF4-FFF2-40B4-BE49-F238E27FC236}">
                <a16:creationId xmlns:a16="http://schemas.microsoft.com/office/drawing/2014/main" id="{C0628F20-5B9A-977B-ECED-BB474D4DEEFE}"/>
              </a:ext>
            </a:extLst>
          </p:cNvPr>
          <p:cNvSpPr txBox="1">
            <a:spLocks noChangeArrowheads="1"/>
          </p:cNvSpPr>
          <p:nvPr/>
        </p:nvSpPr>
        <p:spPr bwMode="auto">
          <a:xfrm>
            <a:off x="152400" y="259080"/>
            <a:ext cx="11887200" cy="646331"/>
          </a:xfrm>
          <a:prstGeom prst="rect">
            <a:avLst/>
          </a:prstGeom>
          <a:solidFill>
            <a:schemeClr val="bg2">
              <a:lumMod val="75000"/>
            </a:schemeClr>
          </a:solidFill>
          <a:ln>
            <a:solidFill>
              <a:schemeClr val="tx1"/>
            </a:solidFill>
          </a:ln>
        </p:spPr>
        <p:txBody>
          <a:bodyPr wrap="square">
            <a:spAutoFit/>
          </a:bodyPr>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altLang="en-US" sz="3600" dirty="0">
                <a:latin typeface="Book Antiqua" panose="02040602050305030304" pitchFamily="18" charset="0"/>
              </a:rPr>
              <a:t>Proposed Methodology</a:t>
            </a:r>
          </a:p>
        </p:txBody>
      </p:sp>
      <p:pic>
        <p:nvPicPr>
          <p:cNvPr id="8" name="Picture 7">
            <a:extLst>
              <a:ext uri="{FF2B5EF4-FFF2-40B4-BE49-F238E27FC236}">
                <a16:creationId xmlns:a16="http://schemas.microsoft.com/office/drawing/2014/main" id="{6F94E915-ADA8-4122-B966-4CFF2EDFF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5411"/>
            <a:ext cx="12192000" cy="5450939"/>
          </a:xfrm>
          <a:prstGeom prst="rect">
            <a:avLst/>
          </a:prstGeom>
        </p:spPr>
      </p:pic>
    </p:spTree>
    <p:extLst>
      <p:ext uri="{BB962C8B-B14F-4D97-AF65-F5344CB8AC3E}">
        <p14:creationId xmlns:p14="http://schemas.microsoft.com/office/powerpoint/2010/main" val="9835817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4209</TotalTime>
  <Words>1958</Words>
  <Application>Microsoft Office PowerPoint</Application>
  <PresentationFormat>Widescreen</PresentationFormat>
  <Paragraphs>214</Paragraphs>
  <Slides>23</Slides>
  <Notes>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Arial</vt:lpstr>
      <vt:lpstr>Bebas Neue</vt:lpstr>
      <vt:lpstr>Book Antiqua</vt:lpstr>
      <vt:lpstr>Bookman Old Style</vt:lpstr>
      <vt:lpstr>Calibri</vt:lpstr>
      <vt:lpstr>Calibri Light</vt:lpstr>
      <vt:lpstr>Maven Pro SemiBold</vt:lpstr>
      <vt:lpstr>Monotype Corsiva</vt:lpstr>
      <vt:lpstr>Söhne</vt:lpstr>
      <vt:lpstr>Times New Roman</vt:lpstr>
      <vt:lpstr>Tw Cen MT</vt:lpstr>
      <vt:lpstr>Office Theme</vt:lpstr>
      <vt:lpstr>PowerPoint Presentation</vt:lpstr>
      <vt:lpstr>PowerPoint Presentation</vt:lpstr>
      <vt:lpstr>PowerPoint Presentation</vt:lpstr>
      <vt:lpstr>PowerPoint Presentation</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123</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Manjunath</dc:creator>
  <cp:lastModifiedBy>Neeraj Jain</cp:lastModifiedBy>
  <cp:revision>284</cp:revision>
  <cp:lastPrinted>2012-11-14T16:17:55Z</cp:lastPrinted>
  <dcterms:created xsi:type="dcterms:W3CDTF">2010-12-28T02:07:03Z</dcterms:created>
  <dcterms:modified xsi:type="dcterms:W3CDTF">2023-12-20T19:34:18Z</dcterms:modified>
</cp:coreProperties>
</file>